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9" r:id="rId2"/>
    <p:sldId id="261" r:id="rId3"/>
    <p:sldId id="288" r:id="rId4"/>
    <p:sldId id="281" r:id="rId5"/>
    <p:sldId id="289" r:id="rId6"/>
    <p:sldId id="310" r:id="rId7"/>
    <p:sldId id="311" r:id="rId8"/>
    <p:sldId id="312" r:id="rId9"/>
    <p:sldId id="290" r:id="rId10"/>
    <p:sldId id="291" r:id="rId11"/>
    <p:sldId id="316" r:id="rId12"/>
    <p:sldId id="294" r:id="rId13"/>
    <p:sldId id="313" r:id="rId14"/>
    <p:sldId id="314" r:id="rId15"/>
    <p:sldId id="317" r:id="rId16"/>
    <p:sldId id="318" r:id="rId17"/>
    <p:sldId id="319" r:id="rId18"/>
    <p:sldId id="320" r:id="rId19"/>
    <p:sldId id="321" r:id="rId20"/>
    <p:sldId id="322" r:id="rId21"/>
    <p:sldId id="323" r:id="rId22"/>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8"/>
            <p14:sldId id="281"/>
            <p14:sldId id="289"/>
            <p14:sldId id="310"/>
            <p14:sldId id="311"/>
            <p14:sldId id="312"/>
            <p14:sldId id="290"/>
            <p14:sldId id="291"/>
            <p14:sldId id="316"/>
            <p14:sldId id="294"/>
            <p14:sldId id="313"/>
            <p14:sldId id="314"/>
            <p14:sldId id="317"/>
            <p14:sldId id="318"/>
            <p14:sldId id="319"/>
            <p14:sldId id="320"/>
            <p14:sldId id="321"/>
            <p14:sldId id="322"/>
            <p14:sldId id="323"/>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84014" autoAdjust="0"/>
  </p:normalViewPr>
  <p:slideViewPr>
    <p:cSldViewPr>
      <p:cViewPr>
        <p:scale>
          <a:sx n="68" d="100"/>
          <a:sy n="68" d="100"/>
        </p:scale>
        <p:origin x="-154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D83FDC75-7F73-4A4A-A77C-09AADF00E0EA}" type="datetimeFigureOut">
              <a:rPr lang="en-US" smtClean="0"/>
              <a:pPr/>
              <a:t>11/28/2018</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3884689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8AEF76B-3757-4A0B-AF93-28494465C1DD}" type="datetimeFigureOut">
              <a:rPr lang="en-US" smtClean="0"/>
              <a:pPr/>
              <a:t>11/28/2018</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66620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11/28/2018</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11/28/2018</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838200" y="762000"/>
            <a:ext cx="8001000" cy="2308225"/>
          </a:xfrm>
        </p:spPr>
        <p:txBody>
          <a:bodyPr>
            <a:normAutofit fontScale="90000"/>
          </a:bodyPr>
          <a:lstStyle/>
          <a:p>
            <a:pPr algn="just"/>
            <a:r>
              <a:rPr lang="en-US" dirty="0" smtClean="0">
                <a:solidFill>
                  <a:srgbClr val="C00000"/>
                </a:solidFill>
              </a:rPr>
              <a:t>TUYÊN TRUYỀN PHÁP LUẬT </a:t>
            </a:r>
            <a:r>
              <a:rPr lang="en-US" smtClean="0">
                <a:solidFill>
                  <a:srgbClr val="C00000"/>
                </a:solidFill>
              </a:rPr>
              <a:t>CHO CÁN BỘ CÔNG ĐOÀN TRƯỜNG </a:t>
            </a:r>
            <a:r>
              <a:rPr lang="en-US" dirty="0" smtClean="0">
                <a:solidFill>
                  <a:srgbClr val="C00000"/>
                </a:solidFill>
              </a:rPr>
              <a:t>LẠC </a:t>
            </a:r>
            <a:r>
              <a:rPr lang="en-US" smtClean="0">
                <a:solidFill>
                  <a:srgbClr val="C00000"/>
                </a:solidFill>
              </a:rPr>
              <a:t>HỒNG  NĂM HỌC 2018 </a:t>
            </a:r>
            <a:r>
              <a:rPr lang="en-US" dirty="0" smtClean="0">
                <a:solidFill>
                  <a:srgbClr val="C00000"/>
                </a:solidFill>
              </a:rPr>
              <a:t>– 2019</a:t>
            </a:r>
            <a:endParaRPr lang="en-US" dirty="0">
              <a:solidFill>
                <a:srgbClr val="C00000"/>
              </a:solidFill>
            </a:endParaRPr>
          </a:p>
        </p:txBody>
      </p:sp>
      <p:sp>
        <p:nvSpPr>
          <p:cNvPr id="3" name="Subtitle 2"/>
          <p:cNvSpPr>
            <a:spLocks noGrp="1"/>
          </p:cNvSpPr>
          <p:nvPr>
            <p:ph type="subTitle" idx="1"/>
            <p:custDataLst>
              <p:tags r:id="rId3"/>
            </p:custDataLst>
          </p:nvPr>
        </p:nvSpPr>
        <p:spPr>
          <a:xfrm>
            <a:off x="2819400" y="3657600"/>
            <a:ext cx="7363328" cy="1752600"/>
          </a:xfrm>
        </p:spPr>
        <p:txBody>
          <a:bodyPr>
            <a:normAutofit lnSpcReduction="10000"/>
          </a:bodyPr>
          <a:lstStyle/>
          <a:p>
            <a:pPr algn="ctr"/>
            <a:r>
              <a:rPr lang="en-US" sz="2400" b="1">
                <a:latin typeface="Times New Roman" pitchFamily="18" charset="0"/>
                <a:ea typeface="Tahoma" pitchFamily="34" charset="0"/>
                <a:cs typeface="Times New Roman" pitchFamily="18" charset="0"/>
              </a:rPr>
              <a:t>CHỦ NHIỆM ỦY BAN </a:t>
            </a:r>
          </a:p>
          <a:p>
            <a:pPr algn="ctr"/>
            <a:r>
              <a:rPr lang="en-US" sz="2400" b="1">
                <a:latin typeface="Times New Roman" pitchFamily="18" charset="0"/>
                <a:ea typeface="Tahoma" pitchFamily="34" charset="0"/>
                <a:cs typeface="Times New Roman" pitchFamily="18" charset="0"/>
              </a:rPr>
              <a:t>KIỂM TRA CÔNG </a:t>
            </a:r>
            <a:r>
              <a:rPr lang="en-US" sz="2400" b="1" smtClean="0">
                <a:latin typeface="Times New Roman" pitchFamily="18" charset="0"/>
                <a:ea typeface="Tahoma" pitchFamily="34" charset="0"/>
                <a:cs typeface="Times New Roman" pitchFamily="18" charset="0"/>
              </a:rPr>
              <a:t>ĐOÀN</a:t>
            </a:r>
          </a:p>
          <a:p>
            <a:pPr algn="ctr"/>
            <a:r>
              <a:rPr lang="en-US" sz="2400" b="1" smtClean="0">
                <a:latin typeface="Times New Roman" pitchFamily="18" charset="0"/>
                <a:ea typeface="Tahoma" pitchFamily="34" charset="0"/>
                <a:cs typeface="Times New Roman" pitchFamily="18" charset="0"/>
              </a:rPr>
              <a:t>THS</a:t>
            </a:r>
            <a:r>
              <a:rPr lang="en-US" sz="2400" b="1" dirty="0" smtClean="0">
                <a:latin typeface="Times New Roman" pitchFamily="18" charset="0"/>
                <a:ea typeface="Tahoma" pitchFamily="34" charset="0"/>
                <a:cs typeface="Times New Roman" pitchFamily="18" charset="0"/>
              </a:rPr>
              <a:t>. LS. LÝ </a:t>
            </a:r>
            <a:r>
              <a:rPr lang="en-US" sz="2400" b="1" smtClean="0">
                <a:latin typeface="Times New Roman" pitchFamily="18" charset="0"/>
                <a:ea typeface="Tahoma" pitchFamily="34" charset="0"/>
                <a:cs typeface="Times New Roman" pitchFamily="18" charset="0"/>
              </a:rPr>
              <a:t>KHÁNH HÒA</a:t>
            </a:r>
          </a:p>
          <a:p>
            <a:pPr algn="ctr"/>
            <a:r>
              <a:rPr lang="en-US" sz="2400" b="1" smtClean="0">
                <a:latin typeface="Times New Roman" pitchFamily="18" charset="0"/>
                <a:ea typeface="Tahoma" pitchFamily="34" charset="0"/>
                <a:cs typeface="Times New Roman" pitchFamily="18" charset="0"/>
              </a:rPr>
              <a:t>(ĐOÀN LUẬT SƯ TỈNH ĐỒNG NAI)</a:t>
            </a:r>
          </a:p>
        </p:txBody>
      </p:sp>
      <p:sp>
        <p:nvSpPr>
          <p:cNvPr id="4" name="TextBox 3"/>
          <p:cNvSpPr txBox="1"/>
          <p:nvPr/>
        </p:nvSpPr>
        <p:spPr>
          <a:xfrm>
            <a:off x="3581400" y="6123018"/>
            <a:ext cx="4267200" cy="461665"/>
          </a:xfrm>
          <a:prstGeom prst="rect">
            <a:avLst/>
          </a:prstGeom>
          <a:noFill/>
        </p:spPr>
        <p:txBody>
          <a:bodyPr wrap="square" rtlCol="0">
            <a:spAutoFit/>
          </a:bodyPr>
          <a:lstStyle/>
          <a:p>
            <a:r>
              <a:rPr lang="en-US" sz="2400" b="1" i="1" smtClean="0">
                <a:latin typeface="Times New Roman" pitchFamily="18" charset="0"/>
                <a:cs typeface="Times New Roman" pitchFamily="18" charset="0"/>
              </a:rPr>
              <a:t>Đồng Nai, ngày 29/11/2018 </a:t>
            </a:r>
            <a:endParaRPr lang="vi-VN" sz="2400" b="1" i="1">
              <a:latin typeface="Times New Roman" pitchFamily="18" charset="0"/>
              <a:cs typeface="Times New Roman" pitchFamily="18"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Káº¿t quáº£ hÃ¬nh áº£nh cho má»©c ÄÃ³ng bhxh nÄm 2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382000"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47067406"/>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873368"/>
          </a:xfrm>
        </p:spPr>
        <p:txBody>
          <a:bodyPr>
            <a:normAutofit fontScale="90000"/>
          </a:bodyPr>
          <a:lstStyle/>
          <a:p>
            <a:pPr algn="ctr"/>
            <a:r>
              <a:rPr lang="en-US" b="1" dirty="0" smtClean="0"/>
              <a:t>PHÁP LUẬT BẢO HIỂM XÃ HỘI 2014</a:t>
            </a:r>
            <a:endParaRPr lang="en-US" dirty="0"/>
          </a:p>
        </p:txBody>
      </p:sp>
      <p:sp>
        <p:nvSpPr>
          <p:cNvPr id="5" name="Content Placeholder 4"/>
          <p:cNvSpPr>
            <a:spLocks noGrp="1"/>
          </p:cNvSpPr>
          <p:nvPr>
            <p:ph idx="1"/>
            <p:custDataLst>
              <p:tags r:id="rId3"/>
            </p:custDataLst>
          </p:nvPr>
        </p:nvSpPr>
        <p:spPr>
          <a:xfrm>
            <a:off x="762000" y="1295400"/>
            <a:ext cx="8077200" cy="5257799"/>
          </a:xfrm>
        </p:spPr>
        <p:txBody>
          <a:bodyPr>
            <a:normAutofit/>
          </a:bodyPr>
          <a:lstStyle/>
          <a:p>
            <a:pPr marL="0" indent="0">
              <a:buNone/>
            </a:pPr>
            <a:r>
              <a:rPr lang="en-US" b="1" i="1" dirty="0" smtClean="0"/>
              <a:t>CÁC CHẾ ĐỘ BẢO HIỂM (THEO LUẬT BHXH)</a:t>
            </a:r>
            <a:endParaRPr lang="en-US" dirty="0"/>
          </a:p>
        </p:txBody>
      </p:sp>
    </p:spTree>
    <p:custDataLst>
      <p:tags r:id="rId1"/>
    </p:custDataLst>
    <p:extLst>
      <p:ext uri="{BB962C8B-B14F-4D97-AF65-F5344CB8AC3E}">
        <p14:creationId xmlns:p14="http://schemas.microsoft.com/office/powerpoint/2010/main" val="1749062619"/>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266" y="1066800"/>
            <a:ext cx="8518934" cy="1600200"/>
          </a:xfrm>
          <a:prstGeom prst="rect">
            <a:avLst/>
          </a:prstGeom>
          <a:noFill/>
        </p:spPr>
        <p:txBody>
          <a:bodyPr wrap="square" rtlCol="0">
            <a:noAutofit/>
          </a:bodyPr>
          <a:lstStyle/>
          <a:p>
            <a:r>
              <a:rPr lang="nl-NL" sz="2400" b="1" dirty="0"/>
              <a:t>QUYỀN, TRÁCH NHIỆM CỦA CÔNG ĐOÀN</a:t>
            </a:r>
            <a:endParaRPr lang="en-US" sz="2400"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4114800"/>
            <a:ext cx="8610600" cy="14681517"/>
          </a:xfrm>
          <a:prstGeom prst="rect">
            <a:avLst/>
          </a:prstGeom>
        </p:spPr>
      </p:pic>
      <p:sp>
        <p:nvSpPr>
          <p:cNvPr id="5" name="Title 1"/>
          <p:cNvSpPr txBox="1">
            <a:spLocks/>
          </p:cNvSpPr>
          <p:nvPr>
            <p:custDataLst>
              <p:tags r:id="rId1"/>
            </p:custDataLst>
          </p:nvPr>
        </p:nvSpPr>
        <p:spPr>
          <a:xfrm>
            <a:off x="762000" y="269632"/>
            <a:ext cx="8077200" cy="797168"/>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0" lvl="1"/>
            <a:r>
              <a:rPr lang="en-US" sz="4000" b="1" dirty="0" smtClean="0">
                <a:solidFill>
                  <a:prstClr val="black"/>
                </a:solidFill>
                <a:latin typeface="Arial" panose="020B0604020202020204" pitchFamily="34" charset="0"/>
                <a:cs typeface="Arial" panose="020B0604020202020204" pitchFamily="34" charset="0"/>
              </a:rPr>
              <a:t>PHÁP LUẬT CÔNG ĐOÀN</a:t>
            </a:r>
            <a:endParaRPr lang="en-US" sz="4000"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rot="10800000" flipV="1">
            <a:off x="533400" y="1591032"/>
            <a:ext cx="8305800" cy="5047536"/>
          </a:xfrm>
          <a:prstGeom prst="rect">
            <a:avLst/>
          </a:prstGeom>
          <a:noFill/>
        </p:spPr>
        <p:txBody>
          <a:bodyPr wrap="square" rtlCol="0">
            <a:spAutoFit/>
          </a:bodyPr>
          <a:lstStyle/>
          <a:p>
            <a:pPr algn="just"/>
            <a:r>
              <a:rPr lang="nl-NL" sz="2300" i="1" dirty="0">
                <a:latin typeface="Arial" panose="020B0604020202020204" pitchFamily="34" charset="0"/>
                <a:cs typeface="Arial" panose="020B0604020202020204" pitchFamily="34" charset="0"/>
              </a:rPr>
              <a:t>Điều 10. </a:t>
            </a:r>
            <a:r>
              <a:rPr lang="vi-VN" sz="2300" i="1" dirty="0">
                <a:latin typeface="Arial" panose="020B0604020202020204" pitchFamily="34" charset="0"/>
                <a:cs typeface="Arial" panose="020B0604020202020204" pitchFamily="34" charset="0"/>
              </a:rPr>
              <a:t>Đ</a:t>
            </a:r>
            <a:r>
              <a:rPr lang="nl-NL" sz="2300" i="1" dirty="0">
                <a:latin typeface="Arial" panose="020B0604020202020204" pitchFamily="34" charset="0"/>
                <a:cs typeface="Arial" panose="020B0604020202020204" pitchFamily="34" charset="0"/>
              </a:rPr>
              <a:t>ại diện, bảo vệ quyền, lợi ích hợp pháp, chính đáng của người lao </a:t>
            </a:r>
            <a:r>
              <a:rPr lang="nl-NL" sz="2300" i="1" dirty="0" smtClean="0">
                <a:latin typeface="Arial" panose="020B0604020202020204" pitchFamily="34" charset="0"/>
                <a:cs typeface="Arial" panose="020B0604020202020204" pitchFamily="34" charset="0"/>
              </a:rPr>
              <a:t>động</a:t>
            </a:r>
          </a:p>
          <a:p>
            <a:pPr algn="just"/>
            <a:r>
              <a:rPr lang="nl-NL" sz="2300" i="1" dirty="0">
                <a:latin typeface="Arial" panose="020B0604020202020204" pitchFamily="34" charset="0"/>
                <a:cs typeface="Arial" panose="020B0604020202020204" pitchFamily="34" charset="0"/>
              </a:rPr>
              <a:t>Điều 11. </a:t>
            </a:r>
            <a:r>
              <a:rPr lang="vi-VN" sz="2300" i="1" dirty="0">
                <a:latin typeface="Arial" panose="020B0604020202020204" pitchFamily="34" charset="0"/>
                <a:cs typeface="Arial" panose="020B0604020202020204" pitchFamily="34" charset="0"/>
              </a:rPr>
              <a:t>T</a:t>
            </a:r>
            <a:r>
              <a:rPr lang="nl-NL" sz="2300" i="1" dirty="0">
                <a:latin typeface="Arial" panose="020B0604020202020204" pitchFamily="34" charset="0"/>
                <a:cs typeface="Arial" panose="020B0604020202020204" pitchFamily="34" charset="0"/>
              </a:rPr>
              <a:t>ham gia quản lý nhà nước, quản lý kinh tế </a:t>
            </a:r>
            <a:r>
              <a:rPr lang="vi-VN" sz="2300" i="1" dirty="0">
                <a:latin typeface="Arial" panose="020B0604020202020204" pitchFamily="34" charset="0"/>
                <a:cs typeface="Arial" panose="020B0604020202020204" pitchFamily="34" charset="0"/>
              </a:rPr>
              <a:t>-</a:t>
            </a:r>
            <a:r>
              <a:rPr lang="nl-NL" sz="2300" i="1" dirty="0">
                <a:latin typeface="Arial" panose="020B0604020202020204" pitchFamily="34" charset="0"/>
                <a:cs typeface="Arial" panose="020B0604020202020204" pitchFamily="34" charset="0"/>
              </a:rPr>
              <a:t> xã hội</a:t>
            </a:r>
            <a:endParaRPr lang="en-US" sz="2300" i="1" dirty="0">
              <a:latin typeface="Arial" panose="020B0604020202020204" pitchFamily="34" charset="0"/>
              <a:cs typeface="Arial" panose="020B0604020202020204" pitchFamily="34" charset="0"/>
            </a:endParaRPr>
          </a:p>
          <a:p>
            <a:pPr algn="just"/>
            <a:r>
              <a:rPr lang="nl-NL" sz="2300" i="1" dirty="0">
                <a:latin typeface="Arial" panose="020B0604020202020204" pitchFamily="34" charset="0"/>
                <a:cs typeface="Arial" panose="020B0604020202020204" pitchFamily="34" charset="0"/>
              </a:rPr>
              <a:t>Điều 12. </a:t>
            </a:r>
            <a:r>
              <a:rPr lang="vi-VN" sz="2300" i="1" dirty="0">
                <a:latin typeface="Arial" panose="020B0604020202020204" pitchFamily="34" charset="0"/>
                <a:cs typeface="Arial" panose="020B0604020202020204" pitchFamily="34" charset="0"/>
              </a:rPr>
              <a:t>T</a:t>
            </a:r>
            <a:r>
              <a:rPr lang="nl-NL" sz="2300" i="1" dirty="0">
                <a:latin typeface="Arial" panose="020B0604020202020204" pitchFamily="34" charset="0"/>
                <a:cs typeface="Arial" panose="020B0604020202020204" pitchFamily="34" charset="0"/>
              </a:rPr>
              <a:t>rình dự án luật</a:t>
            </a:r>
            <a:r>
              <a:rPr lang="vi-VN" sz="2300" i="1" dirty="0">
                <a:latin typeface="Arial" panose="020B0604020202020204" pitchFamily="34" charset="0"/>
                <a:cs typeface="Arial" panose="020B0604020202020204" pitchFamily="34" charset="0"/>
              </a:rPr>
              <a:t>, pháp lệnh và kiến nghị xây dựng chính sách, pháp luật</a:t>
            </a:r>
            <a:endParaRPr lang="en-US" sz="2300" i="1" dirty="0">
              <a:latin typeface="Arial" panose="020B0604020202020204" pitchFamily="34" charset="0"/>
              <a:cs typeface="Arial" panose="020B0604020202020204" pitchFamily="34" charset="0"/>
            </a:endParaRPr>
          </a:p>
          <a:p>
            <a:pPr algn="just"/>
            <a:r>
              <a:rPr lang="nl-NL" sz="2300" i="1" dirty="0">
                <a:latin typeface="Arial" panose="020B0604020202020204" pitchFamily="34" charset="0"/>
                <a:cs typeface="Arial" panose="020B0604020202020204" pitchFamily="34" charset="0"/>
              </a:rPr>
              <a:t>Điều 13. </a:t>
            </a:r>
            <a:r>
              <a:rPr lang="vi-VN" sz="2300" i="1" dirty="0">
                <a:latin typeface="Arial" panose="020B0604020202020204" pitchFamily="34" charset="0"/>
                <a:cs typeface="Arial" panose="020B0604020202020204" pitchFamily="34" charset="0"/>
              </a:rPr>
              <a:t>T</a:t>
            </a:r>
            <a:r>
              <a:rPr lang="nl-NL" sz="2300" i="1" dirty="0">
                <a:latin typeface="Arial" panose="020B0604020202020204" pitchFamily="34" charset="0"/>
                <a:cs typeface="Arial" panose="020B0604020202020204" pitchFamily="34" charset="0"/>
              </a:rPr>
              <a:t>ham dự các phiên họp, cuộc họp, kỳ họp và hội </a:t>
            </a:r>
            <a:r>
              <a:rPr lang="nl-NL" sz="2300" i="1" dirty="0" smtClean="0">
                <a:latin typeface="Arial" panose="020B0604020202020204" pitchFamily="34" charset="0"/>
                <a:cs typeface="Arial" panose="020B0604020202020204" pitchFamily="34" charset="0"/>
              </a:rPr>
              <a:t>nghị</a:t>
            </a:r>
          </a:p>
          <a:p>
            <a:pPr algn="just"/>
            <a:r>
              <a:rPr lang="nl-NL" sz="2300" i="1" dirty="0">
                <a:latin typeface="Arial" panose="020B0604020202020204" pitchFamily="34" charset="0"/>
                <a:cs typeface="Arial" panose="020B0604020202020204" pitchFamily="34" charset="0"/>
              </a:rPr>
              <a:t>Điều 14. </a:t>
            </a:r>
            <a:r>
              <a:rPr lang="vi-VN" sz="2300" i="1" dirty="0">
                <a:latin typeface="Arial" panose="020B0604020202020204" pitchFamily="34" charset="0"/>
                <a:cs typeface="Arial" panose="020B0604020202020204" pitchFamily="34" charset="0"/>
              </a:rPr>
              <a:t>T</a:t>
            </a:r>
            <a:r>
              <a:rPr lang="nl-NL" sz="2300" i="1" dirty="0">
                <a:latin typeface="Arial" panose="020B0604020202020204" pitchFamily="34" charset="0"/>
                <a:cs typeface="Arial" panose="020B0604020202020204" pitchFamily="34" charset="0"/>
              </a:rPr>
              <a:t>ham gia thanh tra, kiểm tra, giám sát hoạt động của cơ quan, tổ chức, doanh </a:t>
            </a:r>
            <a:r>
              <a:rPr lang="nl-NL" sz="2300" i="1" dirty="0" smtClean="0">
                <a:latin typeface="Arial" panose="020B0604020202020204" pitchFamily="34" charset="0"/>
                <a:cs typeface="Arial" panose="020B0604020202020204" pitchFamily="34" charset="0"/>
              </a:rPr>
              <a:t>nghiệp</a:t>
            </a:r>
          </a:p>
          <a:p>
            <a:pPr algn="just"/>
            <a:r>
              <a:rPr lang="nl-NL" sz="2300" i="1" dirty="0">
                <a:latin typeface="Arial" panose="020B0604020202020204" pitchFamily="34" charset="0"/>
                <a:cs typeface="Arial" panose="020B0604020202020204" pitchFamily="34" charset="0"/>
              </a:rPr>
              <a:t>Điều 15. </a:t>
            </a:r>
            <a:r>
              <a:rPr lang="vi-VN" sz="2300" i="1" dirty="0">
                <a:latin typeface="Arial" panose="020B0604020202020204" pitchFamily="34" charset="0"/>
                <a:cs typeface="Arial" panose="020B0604020202020204" pitchFamily="34" charset="0"/>
              </a:rPr>
              <a:t>T</a:t>
            </a:r>
            <a:r>
              <a:rPr lang="nl-NL" sz="2300" i="1" dirty="0">
                <a:latin typeface="Arial" panose="020B0604020202020204" pitchFamily="34" charset="0"/>
                <a:cs typeface="Arial" panose="020B0604020202020204" pitchFamily="34" charset="0"/>
              </a:rPr>
              <a:t>uyên truyền</a:t>
            </a:r>
            <a:r>
              <a:rPr lang="vi-VN" sz="2300" i="1" dirty="0">
                <a:latin typeface="Arial" panose="020B0604020202020204" pitchFamily="34" charset="0"/>
                <a:cs typeface="Arial" panose="020B0604020202020204" pitchFamily="34" charset="0"/>
              </a:rPr>
              <a:t>,</a:t>
            </a:r>
            <a:r>
              <a:rPr lang="nl-NL" sz="2300" i="1" dirty="0">
                <a:latin typeface="Arial" panose="020B0604020202020204" pitchFamily="34" charset="0"/>
                <a:cs typeface="Arial" panose="020B0604020202020204" pitchFamily="34" charset="0"/>
              </a:rPr>
              <a:t> vận động</a:t>
            </a:r>
            <a:r>
              <a:rPr lang="vi-VN" sz="2300" i="1" dirty="0">
                <a:latin typeface="Arial" panose="020B0604020202020204" pitchFamily="34" charset="0"/>
                <a:cs typeface="Arial" panose="020B0604020202020204" pitchFamily="34" charset="0"/>
              </a:rPr>
              <a:t>, giáo dục</a:t>
            </a:r>
            <a:r>
              <a:rPr lang="nl-NL" sz="2300" i="1" dirty="0">
                <a:latin typeface="Arial" panose="020B0604020202020204" pitchFamily="34" charset="0"/>
                <a:cs typeface="Arial" panose="020B0604020202020204" pitchFamily="34" charset="0"/>
              </a:rPr>
              <a:t> người lao động</a:t>
            </a:r>
            <a:endParaRPr lang="en-US" sz="2300" i="1" dirty="0">
              <a:latin typeface="Arial" panose="020B0604020202020204" pitchFamily="34" charset="0"/>
              <a:cs typeface="Arial" panose="020B0604020202020204" pitchFamily="34" charset="0"/>
            </a:endParaRPr>
          </a:p>
          <a:p>
            <a:pPr algn="just"/>
            <a:r>
              <a:rPr lang="nl-NL" sz="2300" i="1" dirty="0">
                <a:latin typeface="Arial" panose="020B0604020202020204" pitchFamily="34" charset="0"/>
                <a:cs typeface="Arial" panose="020B0604020202020204" pitchFamily="34" charset="0"/>
              </a:rPr>
              <a:t>Điều 16. </a:t>
            </a:r>
            <a:r>
              <a:rPr lang="vi-VN" sz="2300" i="1" dirty="0">
                <a:latin typeface="Arial" panose="020B0604020202020204" pitchFamily="34" charset="0"/>
                <a:cs typeface="Arial" panose="020B0604020202020204" pitchFamily="34" charset="0"/>
              </a:rPr>
              <a:t>P</a:t>
            </a:r>
            <a:r>
              <a:rPr lang="nl-NL" sz="2300" i="1" dirty="0">
                <a:latin typeface="Arial" panose="020B0604020202020204" pitchFamily="34" charset="0"/>
                <a:cs typeface="Arial" panose="020B0604020202020204" pitchFamily="34" charset="0"/>
              </a:rPr>
              <a:t>hát triển đoàn viên công đoàn và công đoàn cơ </a:t>
            </a:r>
            <a:r>
              <a:rPr lang="nl-NL" sz="2300" i="1" dirty="0" smtClean="0">
                <a:latin typeface="Arial" panose="020B0604020202020204" pitchFamily="34" charset="0"/>
                <a:cs typeface="Arial" panose="020B0604020202020204" pitchFamily="34" charset="0"/>
              </a:rPr>
              <a:t>sở</a:t>
            </a:r>
          </a:p>
          <a:p>
            <a:pPr algn="just"/>
            <a:r>
              <a:rPr lang="nl-NL" sz="2300" i="1" dirty="0">
                <a:latin typeface="Arial" panose="020B0604020202020204" pitchFamily="34" charset="0"/>
                <a:cs typeface="Arial" panose="020B0604020202020204" pitchFamily="34" charset="0"/>
              </a:rPr>
              <a:t>Điều 17. Quyền, trách nhiệm của công đoàn </a:t>
            </a:r>
            <a:r>
              <a:rPr lang="vi-VN" sz="2300" i="1" dirty="0">
                <a:latin typeface="Arial" panose="020B0604020202020204" pitchFamily="34" charset="0"/>
                <a:cs typeface="Arial" panose="020B0604020202020204" pitchFamily="34" charset="0"/>
              </a:rPr>
              <a:t>cấp trên trực tiếp cơ sở </a:t>
            </a:r>
            <a:r>
              <a:rPr lang="nl-NL" sz="2300" i="1" dirty="0">
                <a:latin typeface="Arial" panose="020B0604020202020204" pitchFamily="34" charset="0"/>
                <a:cs typeface="Arial" panose="020B0604020202020204" pitchFamily="34" charset="0"/>
              </a:rPr>
              <a:t>đối với người lao động ở cơ quan, tổ chức, doanh nghiệp chưa thành lập công đoàn cơ sở </a:t>
            </a:r>
            <a:endParaRPr lang="en-US" sz="2300" i="1" dirty="0">
              <a:latin typeface="Arial" panose="020B0604020202020204" pitchFamily="34" charset="0"/>
              <a:cs typeface="Arial" panose="020B0604020202020204" pitchFamily="34" charset="0"/>
            </a:endParaRPr>
          </a:p>
          <a:p>
            <a:endParaRPr lang="en-US" sz="23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1672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266" y="914400"/>
            <a:ext cx="8518934" cy="1600200"/>
          </a:xfrm>
          <a:prstGeom prst="rect">
            <a:avLst/>
          </a:prstGeom>
          <a:noFill/>
        </p:spPr>
        <p:txBody>
          <a:bodyPr wrap="square" rtlCol="0">
            <a:noAutofit/>
          </a:bodyPr>
          <a:lstStyle/>
          <a:p>
            <a:r>
              <a:rPr lang="nl-NL" sz="2400" b="1" dirty="0"/>
              <a:t>QUYỀN VÀ TRÁCH NHIỆM CỦA </a:t>
            </a:r>
            <a:r>
              <a:rPr lang="vi-VN" sz="2400" b="1" dirty="0"/>
              <a:t>ĐOÀN VIÊN </a:t>
            </a:r>
            <a:r>
              <a:rPr lang="nl-NL" sz="2400" b="1" dirty="0"/>
              <a:t>CÔNG ĐOÀN</a:t>
            </a:r>
            <a:endParaRPr lang="en-US" sz="2400"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4114800"/>
            <a:ext cx="8610600" cy="14681517"/>
          </a:xfrm>
          <a:prstGeom prst="rect">
            <a:avLst/>
          </a:prstGeom>
        </p:spPr>
      </p:pic>
      <p:sp>
        <p:nvSpPr>
          <p:cNvPr id="5" name="Title 1"/>
          <p:cNvSpPr txBox="1">
            <a:spLocks/>
          </p:cNvSpPr>
          <p:nvPr>
            <p:custDataLst>
              <p:tags r:id="rId1"/>
            </p:custDataLst>
          </p:nvPr>
        </p:nvSpPr>
        <p:spPr>
          <a:xfrm>
            <a:off x="762000" y="269632"/>
            <a:ext cx="8077200" cy="797168"/>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0" lvl="1"/>
            <a:r>
              <a:rPr lang="en-US" sz="4000" b="1" dirty="0" smtClean="0">
                <a:solidFill>
                  <a:prstClr val="black"/>
                </a:solidFill>
                <a:latin typeface="Arial" panose="020B0604020202020204" pitchFamily="34" charset="0"/>
                <a:cs typeface="Arial" panose="020B0604020202020204" pitchFamily="34" charset="0"/>
              </a:rPr>
              <a:t>PHÁP LUẬT CÔNG ĐOÀN</a:t>
            </a:r>
            <a:endParaRPr lang="en-US" sz="4000"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rot="10800000" flipV="1">
            <a:off x="533400" y="1298646"/>
            <a:ext cx="8305800" cy="5632311"/>
          </a:xfrm>
          <a:prstGeom prst="rect">
            <a:avLst/>
          </a:prstGeom>
          <a:noFill/>
        </p:spPr>
        <p:txBody>
          <a:bodyPr wrap="square" rtlCol="0">
            <a:spAutoFit/>
          </a:bodyPr>
          <a:lstStyle/>
          <a:p>
            <a:r>
              <a:rPr lang="vi-VN" sz="2000" b="1" dirty="0"/>
              <a:t>Điều 18.</a:t>
            </a:r>
            <a:r>
              <a:rPr lang="vi-VN" sz="2000" dirty="0"/>
              <a:t> </a:t>
            </a:r>
            <a:r>
              <a:rPr lang="nl-NL" sz="2000" b="1" dirty="0"/>
              <a:t>Quyền của đoàn viên công đoàn</a:t>
            </a:r>
            <a:endParaRPr lang="en-US" sz="2000" dirty="0"/>
          </a:p>
          <a:p>
            <a:pPr algn="just"/>
            <a:r>
              <a:rPr lang="nl-NL" sz="2000" dirty="0"/>
              <a:t>1. Yêu cầu Công đoàn đại diện, bảo vệ quyền, lợi ích hợp pháp, chính đáng khi bị xâm phạm.</a:t>
            </a:r>
            <a:endParaRPr lang="en-US" sz="2000" dirty="0"/>
          </a:p>
          <a:p>
            <a:pPr algn="just"/>
            <a:r>
              <a:rPr lang="vi-VN" sz="2000" dirty="0"/>
              <a:t>2</a:t>
            </a:r>
            <a:r>
              <a:rPr lang="nl-NL" sz="2000" dirty="0"/>
              <a:t>. Được thông tin, thảo luận, đề xuất và biểu quyết công việc của Công đoàn; được thông tin về đường lối, chủ trương, chính sách của Đảng và pháp luật của Nhà nước liên quan đến Công đoàn, người lao động; quy định của Công đoàn.</a:t>
            </a:r>
            <a:endParaRPr lang="en-US" sz="2000" dirty="0"/>
          </a:p>
          <a:p>
            <a:pPr algn="just"/>
            <a:r>
              <a:rPr lang="vi-VN" sz="2000" dirty="0"/>
              <a:t>3. </a:t>
            </a:r>
            <a:r>
              <a:rPr lang="nl-NL" sz="2000" dirty="0"/>
              <a:t>Ứng cử, đề cử, bầu cử cơ quan lãnh đạo công đoàn theo quy định của Điều lệ Công đoàn Việt Nam; chất vấn cán bộ lãnh đạo công đoàn; kiến nghị </a:t>
            </a:r>
            <a:r>
              <a:rPr lang="vi-VN" sz="2000" dirty="0"/>
              <a:t>xử lý </a:t>
            </a:r>
            <a:r>
              <a:rPr lang="nl-NL" sz="2000" dirty="0"/>
              <a:t>kỷ luật cán bộ công đoàn có sai phạm.</a:t>
            </a:r>
            <a:endParaRPr lang="en-US" sz="2000" dirty="0"/>
          </a:p>
          <a:p>
            <a:pPr algn="just"/>
            <a:r>
              <a:rPr lang="vi-VN" sz="2000" dirty="0"/>
              <a:t>4. </a:t>
            </a:r>
            <a:r>
              <a:rPr lang="nl-NL" sz="2000" dirty="0"/>
              <a:t>Được Công đoàn tư vấn pháp luật, trợ giúp pháp lý miễn phí pháp luật về lao động, công đoàn.</a:t>
            </a:r>
            <a:endParaRPr lang="en-US" sz="2000" dirty="0"/>
          </a:p>
          <a:p>
            <a:pPr algn="just"/>
            <a:r>
              <a:rPr lang="vi-VN" sz="2000" dirty="0"/>
              <a:t>5</a:t>
            </a:r>
            <a:r>
              <a:rPr lang="nl-NL" sz="2000" dirty="0"/>
              <a:t>. Được Công đoàn hướng dẫn giúp đỡ tìm việc làm, học nghề; thăm hỏi, giúp đỡ lúc ốm đau hoặc khi gặp hoàn cảnh khó khăn.</a:t>
            </a:r>
            <a:endParaRPr lang="en-US" sz="2000" dirty="0"/>
          </a:p>
          <a:p>
            <a:pPr algn="just"/>
            <a:r>
              <a:rPr lang="vi-VN" sz="2000" dirty="0"/>
              <a:t>6</a:t>
            </a:r>
            <a:r>
              <a:rPr lang="nl-NL" sz="2000" dirty="0"/>
              <a:t>. Tham gia hoạt động văn hoá, thể thao, du lịch do Công đoàn tổ chức.</a:t>
            </a:r>
            <a:endParaRPr lang="en-US" sz="2000" dirty="0"/>
          </a:p>
          <a:p>
            <a:pPr algn="just"/>
            <a:r>
              <a:rPr lang="vi-VN" sz="2000" dirty="0"/>
              <a:t>7</a:t>
            </a:r>
            <a:r>
              <a:rPr lang="nl-NL" sz="2000" dirty="0"/>
              <a:t>. Đề xuất với Công đoàn kiến nghị cơ quan, tổ chức, doanh nghiệp về việc thực hiện chế độ, chính sách</a:t>
            </a:r>
            <a:r>
              <a:rPr lang="vi-VN" sz="2000" dirty="0"/>
              <a:t>, pháp luật</a:t>
            </a:r>
            <a:r>
              <a:rPr lang="nl-NL" sz="2000" dirty="0"/>
              <a:t> đối với người lao động</a:t>
            </a:r>
            <a:r>
              <a:rPr lang="vi-VN" sz="2000" dirty="0"/>
              <a:t>. </a:t>
            </a:r>
            <a:endParaRPr lang="en-US" sz="2000" dirty="0"/>
          </a:p>
          <a:p>
            <a:pPr algn="just"/>
            <a:r>
              <a:rPr lang="nl-NL" sz="2000" b="1" dirty="0"/>
              <a:t> </a:t>
            </a:r>
            <a:endParaRPr lang="en-US" sz="2000" dirty="0"/>
          </a:p>
        </p:txBody>
      </p:sp>
    </p:spTree>
    <p:extLst>
      <p:ext uri="{BB962C8B-B14F-4D97-AF65-F5344CB8AC3E}">
        <p14:creationId xmlns:p14="http://schemas.microsoft.com/office/powerpoint/2010/main" val="736430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266" y="914400"/>
            <a:ext cx="8518934" cy="1600200"/>
          </a:xfrm>
          <a:prstGeom prst="rect">
            <a:avLst/>
          </a:prstGeom>
          <a:noFill/>
        </p:spPr>
        <p:txBody>
          <a:bodyPr wrap="square" rtlCol="0">
            <a:noAutofit/>
          </a:bodyPr>
          <a:lstStyle/>
          <a:p>
            <a:r>
              <a:rPr lang="nl-NL" sz="2400" b="1" dirty="0"/>
              <a:t>QUYỀN VÀ TRÁCH NHIỆM CỦA </a:t>
            </a:r>
            <a:r>
              <a:rPr lang="vi-VN" sz="2400" b="1" dirty="0"/>
              <a:t>ĐOÀN VIÊN </a:t>
            </a:r>
            <a:r>
              <a:rPr lang="nl-NL" sz="2400" b="1" dirty="0"/>
              <a:t>CÔNG ĐOÀN</a:t>
            </a:r>
            <a:endParaRPr lang="en-US" sz="2400"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4114800"/>
            <a:ext cx="8610600" cy="14681517"/>
          </a:xfrm>
          <a:prstGeom prst="rect">
            <a:avLst/>
          </a:prstGeom>
        </p:spPr>
      </p:pic>
      <p:sp>
        <p:nvSpPr>
          <p:cNvPr id="5" name="Title 1"/>
          <p:cNvSpPr txBox="1">
            <a:spLocks/>
          </p:cNvSpPr>
          <p:nvPr>
            <p:custDataLst>
              <p:tags r:id="rId1"/>
            </p:custDataLst>
          </p:nvPr>
        </p:nvSpPr>
        <p:spPr>
          <a:xfrm>
            <a:off x="762000" y="269632"/>
            <a:ext cx="8077200" cy="797168"/>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0" lvl="1"/>
            <a:r>
              <a:rPr lang="en-US" sz="4000" b="1" dirty="0" smtClean="0">
                <a:solidFill>
                  <a:prstClr val="black"/>
                </a:solidFill>
                <a:latin typeface="Arial" panose="020B0604020202020204" pitchFamily="34" charset="0"/>
                <a:cs typeface="Arial" panose="020B0604020202020204" pitchFamily="34" charset="0"/>
              </a:rPr>
              <a:t>PHÁP LUẬT CÔNG ĐOÀN</a:t>
            </a:r>
            <a:endParaRPr lang="en-US" sz="4000"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rot="10800000" flipV="1">
            <a:off x="426833" y="1406724"/>
            <a:ext cx="8305800" cy="3785652"/>
          </a:xfrm>
          <a:prstGeom prst="rect">
            <a:avLst/>
          </a:prstGeom>
          <a:noFill/>
        </p:spPr>
        <p:txBody>
          <a:bodyPr wrap="square" rtlCol="0">
            <a:spAutoFit/>
          </a:bodyPr>
          <a:lstStyle/>
          <a:p>
            <a:pPr algn="just"/>
            <a:r>
              <a:rPr lang="nl-NL" sz="2400" b="1" dirty="0"/>
              <a:t>Điều 19. </a:t>
            </a:r>
            <a:r>
              <a:rPr lang="vi-VN" sz="2400" b="1" dirty="0"/>
              <a:t>Trách nhiệm </a:t>
            </a:r>
            <a:r>
              <a:rPr lang="nl-NL" sz="2400" b="1" dirty="0"/>
              <a:t>của đoàn viên công đoàn</a:t>
            </a:r>
            <a:endParaRPr lang="en-US" sz="2400" dirty="0"/>
          </a:p>
          <a:p>
            <a:pPr algn="just"/>
            <a:r>
              <a:rPr lang="nl-NL" sz="2400" dirty="0"/>
              <a:t>1. Chấp hành và thực hiện Điều lệ Công đoàn Việt Nam, nghị quyết của Công đoàn; tham gia các hoạt động công đoàn, xây dựng tổ chức công đoàn vững mạnh. </a:t>
            </a:r>
            <a:endParaRPr lang="en-US" sz="2400" dirty="0"/>
          </a:p>
          <a:p>
            <a:pPr algn="just"/>
            <a:r>
              <a:rPr lang="nl-NL" sz="2400" dirty="0"/>
              <a:t>2. Học tập nâng cao trình độ chính trị, văn hoá, chuyên môn, kỹ năng nghề nghiệp; rèn luyện phẩm chất giai cấp công nhân; sống và làm việc theo Hiến pháp và pháp luật.</a:t>
            </a:r>
            <a:endParaRPr lang="en-US" sz="2400" dirty="0"/>
          </a:p>
          <a:p>
            <a:pPr algn="just"/>
            <a:r>
              <a:rPr lang="nl-NL" sz="2400" dirty="0"/>
              <a:t>3. Đoàn kết, giúp đỡ đồng nghiệp nâng cao trình độ, kỹ năng nghề nghiệp, lao động có hiệu quả và bảo vệ quyền, lợi ích hợp pháp, chính đáng </a:t>
            </a:r>
            <a:r>
              <a:rPr lang="vi-VN" sz="2400" dirty="0"/>
              <a:t>của người </a:t>
            </a:r>
            <a:r>
              <a:rPr lang="nl-NL" sz="2400" dirty="0"/>
              <a:t>lao động và tổ chức công đoàn.</a:t>
            </a:r>
            <a:endParaRPr lang="en-US" sz="2400" dirty="0"/>
          </a:p>
        </p:txBody>
      </p:sp>
    </p:spTree>
    <p:extLst>
      <p:ext uri="{BB962C8B-B14F-4D97-AF65-F5344CB8AC3E}">
        <p14:creationId xmlns:p14="http://schemas.microsoft.com/office/powerpoint/2010/main" val="8731157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8414"/>
            <a:ext cx="7793037" cy="1073150"/>
          </a:xfrm>
        </p:spPr>
        <p:txBody>
          <a:bodyPr/>
          <a:lstStyle/>
          <a:p>
            <a:pPr marL="1117600" indent="-1117600" eaLnBrk="1" hangingPunct="1"/>
            <a:r>
              <a:rPr lang="en-US" altLang="en-US" sz="2800" b="1" dirty="0" smtClean="0">
                <a:solidFill>
                  <a:srgbClr val="FF0000"/>
                </a:solidFill>
              </a:rPr>
              <a:t>PHÁP LUẬT PHÒNG CHỐNG THAM NHŨNG</a:t>
            </a:r>
          </a:p>
        </p:txBody>
      </p:sp>
      <p:sp>
        <p:nvSpPr>
          <p:cNvPr id="6147" name="Rectangle 3"/>
          <p:cNvSpPr>
            <a:spLocks noGrp="1" noChangeArrowheads="1"/>
          </p:cNvSpPr>
          <p:nvPr>
            <p:ph idx="1"/>
          </p:nvPr>
        </p:nvSpPr>
        <p:spPr>
          <a:xfrm>
            <a:off x="838200" y="1066800"/>
            <a:ext cx="8007350" cy="5486400"/>
          </a:xfrm>
        </p:spPr>
        <p:txBody>
          <a:bodyPr/>
          <a:lstStyle/>
          <a:p>
            <a:pPr marL="609600" indent="-609600" eaLnBrk="1" hangingPunct="1">
              <a:lnSpc>
                <a:spcPct val="90000"/>
              </a:lnSpc>
              <a:buFontTx/>
              <a:buNone/>
            </a:pPr>
            <a:r>
              <a:rPr lang="en-US" altLang="en-US" sz="2400" b="1" dirty="0" err="1" smtClean="0">
                <a:latin typeface="Times New Roman" pitchFamily="18" charset="0"/>
                <a:cs typeface="Times New Roman" pitchFamily="18" charset="0"/>
              </a:rPr>
              <a:t>Tham</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nhũng</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là</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gì</a:t>
            </a:r>
            <a:r>
              <a:rPr lang="en-US" altLang="en-US" sz="2400" b="1" dirty="0" smtClean="0">
                <a:latin typeface="Times New Roman" pitchFamily="18" charset="0"/>
                <a:cs typeface="Times New Roman" pitchFamily="18" charset="0"/>
              </a:rPr>
              <a:t>? </a:t>
            </a:r>
          </a:p>
          <a:p>
            <a:pPr marL="609600" indent="-609600" eaLnBrk="1" hangingPunct="1">
              <a:lnSpc>
                <a:spcPct val="90000"/>
              </a:lnSpc>
              <a:buFontTx/>
              <a:buNone/>
            </a:pPr>
            <a:r>
              <a:rPr lang="en-US" altLang="en-US" sz="2400" b="1" dirty="0" smtClean="0">
                <a:latin typeface="Times New Roman" pitchFamily="18" charset="0"/>
                <a:cs typeface="Times New Roman" pitchFamily="18" charset="0"/>
              </a:rPr>
              <a:t>TN </a:t>
            </a:r>
            <a:r>
              <a:rPr lang="en-US" altLang="en-US" sz="2400" b="1" dirty="0" err="1" smtClean="0">
                <a:latin typeface="Times New Roman" pitchFamily="18" charset="0"/>
                <a:cs typeface="Times New Roman" pitchFamily="18" charset="0"/>
              </a:rPr>
              <a:t>là</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căn</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bệnh</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của</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nhà</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nước</a:t>
            </a:r>
            <a:endParaRPr lang="en-US" altLang="en-US" sz="2400" b="1" dirty="0" smtClean="0">
              <a:latin typeface="Times New Roman" pitchFamily="18" charset="0"/>
              <a:cs typeface="Times New Roman" pitchFamily="18" charset="0"/>
            </a:endParaRPr>
          </a:p>
          <a:p>
            <a:pPr marL="609600" indent="-609600" algn="ctr" eaLnBrk="1" hangingPunct="1">
              <a:lnSpc>
                <a:spcPct val="90000"/>
              </a:lnSpc>
              <a:buFont typeface="Wingdings 2" pitchFamily="18" charset="2"/>
              <a:buNone/>
            </a:pPr>
            <a:r>
              <a:rPr lang="en-US" altLang="en-US" sz="2400" b="1" dirty="0" err="1" smtClean="0">
                <a:solidFill>
                  <a:srgbClr val="FF0000"/>
                </a:solidFill>
                <a:latin typeface="Times New Roman" pitchFamily="18" charset="0"/>
                <a:cs typeface="Times New Roman" pitchFamily="18" charset="0"/>
              </a:rPr>
              <a:t>Tham</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nhũng</a:t>
            </a:r>
            <a:r>
              <a:rPr lang="en-US" altLang="en-US" sz="2400" b="1" dirty="0" smtClean="0">
                <a:solidFill>
                  <a:srgbClr val="FF0000"/>
                </a:solidFill>
                <a:latin typeface="Times New Roman" pitchFamily="18" charset="0"/>
                <a:cs typeface="Times New Roman" pitchFamily="18" charset="0"/>
              </a:rPr>
              <a:t> = </a:t>
            </a:r>
            <a:r>
              <a:rPr lang="en-US" altLang="en-US" sz="2400" b="1" dirty="0" err="1" smtClean="0">
                <a:solidFill>
                  <a:srgbClr val="FF0000"/>
                </a:solidFill>
                <a:latin typeface="Times New Roman" pitchFamily="18" charset="0"/>
                <a:cs typeface="Times New Roman" pitchFamily="18" charset="0"/>
              </a:rPr>
              <a:t>Lòng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tham</a:t>
            </a:r>
            <a:r>
              <a:rPr lang="en-US" altLang="en-US" sz="2400" b="1" dirty="0" smtClean="0">
                <a:solidFill>
                  <a:srgbClr val="FF0000"/>
                </a:solidFill>
                <a:latin typeface="Times New Roman" pitchFamily="18" charset="0"/>
                <a:cs typeface="Times New Roman" pitchFamily="18" charset="0"/>
              </a:rPr>
              <a:t> + </a:t>
            </a:r>
            <a:r>
              <a:rPr lang="en-US" altLang="en-US" sz="2400" b="1" dirty="0" err="1" smtClean="0">
                <a:solidFill>
                  <a:srgbClr val="FF0000"/>
                </a:solidFill>
                <a:latin typeface="Times New Roman" pitchFamily="18" charset="0"/>
                <a:cs typeface="Times New Roman" pitchFamily="18" charset="0"/>
              </a:rPr>
              <a:t>quyền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lực</a:t>
            </a:r>
            <a:endParaRPr lang="en-US" altLang="en-US" sz="2400" b="1" dirty="0" smtClean="0">
              <a:solidFill>
                <a:srgbClr val="FF0000"/>
              </a:solidFill>
              <a:latin typeface="Times New Roman" pitchFamily="18" charset="0"/>
              <a:cs typeface="Times New Roman" pitchFamily="18" charset="0"/>
            </a:endParaRPr>
          </a:p>
          <a:p>
            <a:pPr marL="609600" indent="-609600" algn="ctr" eaLnBrk="1" hangingPunct="1">
              <a:lnSpc>
                <a:spcPct val="90000"/>
              </a:lnSpc>
              <a:buFontTx/>
              <a:buNone/>
            </a:pPr>
            <a:r>
              <a:rPr lang="en-US" altLang="en-US" sz="2400" b="1" dirty="0" err="1" smtClean="0">
                <a:latin typeface="Times New Roman" pitchFamily="18" charset="0"/>
                <a:cs typeface="Times New Roman" pitchFamily="18" charset="0"/>
              </a:rPr>
              <a:t>Tham</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nhũng</a:t>
            </a:r>
            <a:r>
              <a:rPr lang="en-US" altLang="en-US" sz="2400" b="1" dirty="0" smtClean="0">
                <a:latin typeface="Times New Roman" pitchFamily="18" charset="0"/>
                <a:cs typeface="Times New Roman" pitchFamily="18" charset="0"/>
              </a:rPr>
              <a:t> : </a:t>
            </a:r>
            <a:r>
              <a:rPr lang="en-US" altLang="en-US" sz="2400" b="1" dirty="0" err="1" smtClean="0">
                <a:latin typeface="Times New Roman" pitchFamily="18" charset="0"/>
                <a:cs typeface="Times New Roman" pitchFamily="18" charset="0"/>
              </a:rPr>
              <a:t>Quyền</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lực</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nhà</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nước</a:t>
            </a:r>
            <a:r>
              <a:rPr lang="en-US" altLang="en-US" sz="2400" b="1" dirty="0" smtClean="0">
                <a:latin typeface="Times New Roman" pitchFamily="18" charset="0"/>
                <a:cs typeface="Times New Roman" pitchFamily="18" charset="0"/>
              </a:rPr>
              <a:t> + </a:t>
            </a:r>
            <a:r>
              <a:rPr lang="en-US" altLang="en-US" sz="2400" b="1" dirty="0" err="1" smtClean="0">
                <a:latin typeface="Times New Roman" pitchFamily="18" charset="0"/>
                <a:cs typeface="Times New Roman" pitchFamily="18" charset="0"/>
              </a:rPr>
              <a:t>Quyết</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định</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tùy</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tiện</a:t>
            </a:r>
            <a:r>
              <a:rPr lang="en-US" altLang="en-US" sz="2400" b="1" dirty="0" smtClean="0">
                <a:latin typeface="Times New Roman" pitchFamily="18" charset="0"/>
                <a:cs typeface="Times New Roman" pitchFamily="18" charset="0"/>
              </a:rPr>
              <a:t> – </a:t>
            </a:r>
            <a:r>
              <a:rPr lang="en-US" altLang="en-US" sz="2400" b="1" dirty="0" err="1" smtClean="0">
                <a:latin typeface="Times New Roman" pitchFamily="18" charset="0"/>
                <a:cs typeface="Times New Roman" pitchFamily="18" charset="0"/>
              </a:rPr>
              <a:t>chịu</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trách</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nhiệm</a:t>
            </a:r>
            <a:endParaRPr lang="en-US" altLang="en-US" sz="2400" b="1" dirty="0" smtClean="0">
              <a:latin typeface="Times New Roman" pitchFamily="18" charset="0"/>
              <a:cs typeface="Times New Roman" pitchFamily="18" charset="0"/>
            </a:endParaRPr>
          </a:p>
          <a:p>
            <a:pPr marL="609600" indent="-609600" eaLnBrk="1" hangingPunct="1">
              <a:lnSpc>
                <a:spcPct val="90000"/>
              </a:lnSpc>
              <a:buFont typeface="Wingdings 2" pitchFamily="18" charset="2"/>
              <a:buNone/>
            </a:pPr>
            <a:r>
              <a:rPr lang="en-US" altLang="en-US" sz="2400" i="1" dirty="0" smtClean="0">
                <a:latin typeface="Times New Roman" pitchFamily="18" charset="0"/>
                <a:cs typeface="Times New Roman" pitchFamily="18" charset="0"/>
              </a:rPr>
              <a:t>	</a:t>
            </a:r>
            <a:r>
              <a:rPr lang="en-US" altLang="en-US" sz="2400" i="1" dirty="0" err="1" smtClean="0"/>
              <a:t>Tham</a:t>
            </a:r>
            <a:r>
              <a:rPr lang="en-US" altLang="en-US" sz="2400" i="1" dirty="0" smtClean="0"/>
              <a:t> </a:t>
            </a:r>
            <a:r>
              <a:rPr lang="en-US" altLang="en-US" sz="2400" i="1" dirty="0" err="1" smtClean="0"/>
              <a:t>nhũng</a:t>
            </a:r>
            <a:r>
              <a:rPr lang="en-US" altLang="en-US" sz="2400" i="1" dirty="0" smtClean="0"/>
              <a:t> </a:t>
            </a:r>
            <a:r>
              <a:rPr lang="vi-VN" altLang="en-US" sz="2400" i="1" dirty="0" smtClean="0"/>
              <a:t>hành vi của người có chức vụ, quyền hạn sử dụng chức vụ quyền hạn của mình làm trái pháp luật để mưu cầu lợi ích </a:t>
            </a:r>
            <a:r>
              <a:rPr lang="en-US" altLang="en-US" sz="2400" i="1" dirty="0" err="1" smtClean="0"/>
              <a:t>riêng</a:t>
            </a:r>
            <a:r>
              <a:rPr lang="vi-VN" altLang="en-US" sz="2400" i="1" dirty="0" smtClean="0"/>
              <a:t>.</a:t>
            </a:r>
            <a:endParaRPr lang="en-US" altLang="en-US" sz="2400" dirty="0" smtClean="0"/>
          </a:p>
          <a:p>
            <a:pPr marL="609600" indent="-609600" eaLnBrk="1" hangingPunct="1">
              <a:lnSpc>
                <a:spcPct val="90000"/>
              </a:lnSpc>
              <a:buFontTx/>
              <a:buNone/>
            </a:pPr>
            <a:r>
              <a:rPr lang="en-US" altLang="en-US" sz="2400" b="1" i="1" dirty="0" err="1" smtClean="0"/>
              <a:t>Đặc</a:t>
            </a:r>
            <a:r>
              <a:rPr lang="en-US" altLang="en-US" sz="2400" b="1" i="1" dirty="0" smtClean="0"/>
              <a:t> </a:t>
            </a:r>
            <a:r>
              <a:rPr lang="en-US" altLang="en-US" sz="2400" b="1" i="1" dirty="0" err="1" smtClean="0"/>
              <a:t>điểm</a:t>
            </a:r>
            <a:r>
              <a:rPr lang="en-US" altLang="en-US" sz="2400" b="1" i="1" dirty="0" smtClean="0"/>
              <a:t> </a:t>
            </a:r>
            <a:r>
              <a:rPr lang="en-US" altLang="en-US" sz="2400" b="1" i="1" dirty="0" err="1" smtClean="0"/>
              <a:t>của</a:t>
            </a:r>
            <a:r>
              <a:rPr lang="en-US" altLang="en-US" sz="2400" b="1" i="1" dirty="0" smtClean="0"/>
              <a:t> </a:t>
            </a:r>
            <a:r>
              <a:rPr lang="en-US" altLang="en-US" sz="2400" b="1" i="1" dirty="0" err="1" smtClean="0"/>
              <a:t>tham</a:t>
            </a:r>
            <a:r>
              <a:rPr lang="en-US" altLang="en-US" sz="2400" b="1" i="1" dirty="0" smtClean="0"/>
              <a:t> </a:t>
            </a:r>
            <a:r>
              <a:rPr lang="en-US" altLang="en-US" sz="2400" b="1" i="1" dirty="0" err="1" smtClean="0"/>
              <a:t>nhũng</a:t>
            </a:r>
            <a:r>
              <a:rPr lang="en-US" altLang="en-US" sz="2400" b="1" i="1" dirty="0" smtClean="0"/>
              <a:t> </a:t>
            </a:r>
          </a:p>
          <a:p>
            <a:pPr marL="609600" indent="-609600" eaLnBrk="1" hangingPunct="1">
              <a:lnSpc>
                <a:spcPct val="90000"/>
              </a:lnSpc>
              <a:buFont typeface="Arial" charset="0"/>
              <a:buChar char="•"/>
            </a:pPr>
            <a:r>
              <a:rPr lang="en-US" altLang="en-US" sz="2400" i="1" dirty="0" err="1" smtClean="0"/>
              <a:t>Chủ</a:t>
            </a:r>
            <a:r>
              <a:rPr lang="en-US" altLang="en-US" sz="2400" i="1" dirty="0" smtClean="0"/>
              <a:t> </a:t>
            </a:r>
            <a:r>
              <a:rPr lang="en-US" altLang="en-US" sz="2400" i="1" dirty="0" err="1" smtClean="0"/>
              <a:t>thể</a:t>
            </a:r>
            <a:r>
              <a:rPr lang="en-US" altLang="en-US" sz="2400" i="1" dirty="0" smtClean="0"/>
              <a:t> </a:t>
            </a:r>
            <a:r>
              <a:rPr lang="en-US" altLang="en-US" sz="2400" i="1" dirty="0" err="1" smtClean="0"/>
              <a:t>của</a:t>
            </a:r>
            <a:r>
              <a:rPr lang="en-US" altLang="en-US" sz="2400" i="1" dirty="0" smtClean="0"/>
              <a:t> </a:t>
            </a:r>
            <a:r>
              <a:rPr lang="en-US" altLang="en-US" sz="2400" i="1" dirty="0" err="1" smtClean="0"/>
              <a:t>tham</a:t>
            </a:r>
            <a:r>
              <a:rPr lang="en-US" altLang="en-US" sz="2400" i="1" dirty="0" smtClean="0"/>
              <a:t> </a:t>
            </a:r>
            <a:r>
              <a:rPr lang="en-US" altLang="en-US" sz="2400" i="1" dirty="0" err="1" smtClean="0"/>
              <a:t>nhũng</a:t>
            </a:r>
            <a:r>
              <a:rPr lang="en-US" altLang="en-US" sz="2400" i="1" dirty="0" smtClean="0"/>
              <a:t> </a:t>
            </a:r>
            <a:r>
              <a:rPr lang="en-US" altLang="en-US" sz="2400" i="1" dirty="0" err="1" smtClean="0"/>
              <a:t>là</a:t>
            </a:r>
            <a:r>
              <a:rPr lang="en-US" altLang="en-US" sz="2400" i="1" dirty="0" smtClean="0"/>
              <a:t> </a:t>
            </a:r>
            <a:r>
              <a:rPr lang="en-US" altLang="en-US" sz="2400" i="1" dirty="0" err="1" smtClean="0"/>
              <a:t>người</a:t>
            </a:r>
            <a:r>
              <a:rPr lang="en-US" altLang="en-US" sz="2400" i="1" dirty="0" smtClean="0"/>
              <a:t> </a:t>
            </a:r>
            <a:r>
              <a:rPr lang="en-US" altLang="en-US" sz="2400" i="1" dirty="0" err="1" smtClean="0"/>
              <a:t>có</a:t>
            </a:r>
            <a:r>
              <a:rPr lang="en-US" altLang="en-US" sz="2400" i="1" dirty="0" smtClean="0"/>
              <a:t> </a:t>
            </a:r>
            <a:r>
              <a:rPr lang="en-US" altLang="en-US" sz="2400" i="1" dirty="0" err="1" smtClean="0"/>
              <a:t>chức</a:t>
            </a:r>
            <a:r>
              <a:rPr lang="en-US" altLang="en-US" sz="2400" i="1" dirty="0" smtClean="0"/>
              <a:t> </a:t>
            </a:r>
            <a:r>
              <a:rPr lang="en-US" altLang="en-US" sz="2400" i="1" dirty="0" err="1" smtClean="0"/>
              <a:t>vụ</a:t>
            </a:r>
            <a:r>
              <a:rPr lang="en-US" altLang="en-US" sz="2400" i="1" dirty="0" smtClean="0"/>
              <a:t>, </a:t>
            </a:r>
            <a:r>
              <a:rPr lang="en-US" altLang="en-US" sz="2400" i="1" dirty="0" err="1" smtClean="0"/>
              <a:t>quyền</a:t>
            </a:r>
            <a:r>
              <a:rPr lang="en-US" altLang="en-US" sz="2400" i="1" dirty="0" smtClean="0"/>
              <a:t> </a:t>
            </a:r>
            <a:r>
              <a:rPr lang="en-US" altLang="en-US" sz="2400" i="1" dirty="0" err="1" smtClean="0"/>
              <a:t>hạn</a:t>
            </a:r>
            <a:r>
              <a:rPr lang="en-US" altLang="en-US" sz="2400" i="1" dirty="0" smtClean="0"/>
              <a:t>.</a:t>
            </a:r>
          </a:p>
          <a:p>
            <a:pPr marL="609600" indent="-609600" eaLnBrk="1" hangingPunct="1">
              <a:lnSpc>
                <a:spcPct val="90000"/>
              </a:lnSpc>
              <a:buFont typeface="Arial" charset="0"/>
              <a:buChar char="•"/>
            </a:pPr>
            <a:r>
              <a:rPr lang="en-US" altLang="en-US" sz="2400" i="1" dirty="0" err="1" smtClean="0"/>
              <a:t>Chủ</a:t>
            </a:r>
            <a:r>
              <a:rPr lang="en-US" altLang="en-US" sz="2400" i="1" dirty="0" smtClean="0"/>
              <a:t> </a:t>
            </a:r>
            <a:r>
              <a:rPr lang="en-US" altLang="en-US" sz="2400" i="1" dirty="0" err="1" smtClean="0"/>
              <a:t>thể</a:t>
            </a:r>
            <a:r>
              <a:rPr lang="en-US" altLang="en-US" sz="2400" i="1" dirty="0" smtClean="0"/>
              <a:t> </a:t>
            </a:r>
            <a:r>
              <a:rPr lang="en-US" altLang="en-US" sz="2400" i="1" dirty="0" err="1" smtClean="0"/>
              <a:t>tham</a:t>
            </a:r>
            <a:r>
              <a:rPr lang="en-US" altLang="en-US" sz="2400" i="1" dirty="0" smtClean="0"/>
              <a:t> </a:t>
            </a:r>
            <a:r>
              <a:rPr lang="en-US" altLang="en-US" sz="2400" i="1" dirty="0" err="1" smtClean="0"/>
              <a:t>nhũng</a:t>
            </a:r>
            <a:r>
              <a:rPr lang="en-US" altLang="en-US" sz="2400" i="1" dirty="0" smtClean="0"/>
              <a:t> </a:t>
            </a:r>
            <a:r>
              <a:rPr lang="en-US" altLang="en-US" sz="2400" i="1" dirty="0" err="1" smtClean="0"/>
              <a:t>lợi</a:t>
            </a:r>
            <a:r>
              <a:rPr lang="en-US" altLang="en-US" sz="2400" i="1" dirty="0" smtClean="0"/>
              <a:t> </a:t>
            </a:r>
            <a:r>
              <a:rPr lang="en-US" altLang="en-US" sz="2400" i="1" dirty="0" err="1" smtClean="0"/>
              <a:t>dụng</a:t>
            </a:r>
            <a:r>
              <a:rPr lang="en-US" altLang="en-US" sz="2400" i="1" dirty="0" smtClean="0"/>
              <a:t> </a:t>
            </a:r>
            <a:r>
              <a:rPr lang="en-US" altLang="en-US" sz="2400" i="1" dirty="0" err="1" smtClean="0"/>
              <a:t>chức</a:t>
            </a:r>
            <a:r>
              <a:rPr lang="en-US" altLang="en-US" sz="2400" i="1" dirty="0" smtClean="0"/>
              <a:t> </a:t>
            </a:r>
            <a:r>
              <a:rPr lang="en-US" altLang="en-US" sz="2400" i="1" dirty="0" err="1" smtClean="0"/>
              <a:t>vụ</a:t>
            </a:r>
            <a:r>
              <a:rPr lang="en-US" altLang="en-US" sz="2400" i="1" dirty="0" smtClean="0"/>
              <a:t>, </a:t>
            </a:r>
            <a:r>
              <a:rPr lang="en-US" altLang="en-US" sz="2400" i="1" dirty="0" err="1" smtClean="0"/>
              <a:t>quyền</a:t>
            </a:r>
            <a:r>
              <a:rPr lang="en-US" altLang="en-US" sz="2400" i="1" dirty="0" smtClean="0"/>
              <a:t> </a:t>
            </a:r>
            <a:r>
              <a:rPr lang="en-US" altLang="en-US" sz="2400" i="1" dirty="0" err="1" smtClean="0"/>
              <a:t>hạn</a:t>
            </a:r>
            <a:r>
              <a:rPr lang="en-US" altLang="en-US" sz="2400" i="1" dirty="0" smtClean="0"/>
              <a:t> </a:t>
            </a:r>
            <a:r>
              <a:rPr lang="en-US" altLang="en-US" sz="2400" i="1" dirty="0" err="1" smtClean="0"/>
              <a:t>được</a:t>
            </a:r>
            <a:r>
              <a:rPr lang="en-US" altLang="en-US" sz="2400" i="1" dirty="0" smtClean="0"/>
              <a:t> </a:t>
            </a:r>
            <a:r>
              <a:rPr lang="en-US" altLang="en-US" sz="2400" i="1" dirty="0" err="1" smtClean="0"/>
              <a:t>giao</a:t>
            </a:r>
            <a:endParaRPr lang="en-US" altLang="en-US" sz="2400" i="1" dirty="0" smtClean="0"/>
          </a:p>
          <a:p>
            <a:pPr marL="609600" indent="-609600" eaLnBrk="1" hangingPunct="1">
              <a:lnSpc>
                <a:spcPct val="90000"/>
              </a:lnSpc>
              <a:buFont typeface="Arial" charset="0"/>
              <a:buChar char="•"/>
            </a:pPr>
            <a:r>
              <a:rPr lang="en-US" altLang="en-US" sz="2400" i="1" dirty="0" err="1" smtClean="0"/>
              <a:t>Mục</a:t>
            </a:r>
            <a:r>
              <a:rPr lang="en-US" altLang="en-US" sz="2400" i="1" dirty="0" smtClean="0"/>
              <a:t> </a:t>
            </a:r>
            <a:r>
              <a:rPr lang="en-US" altLang="en-US" sz="2400" i="1" dirty="0" err="1" smtClean="0"/>
              <a:t>đích</a:t>
            </a:r>
            <a:r>
              <a:rPr lang="en-US" altLang="en-US" sz="2400" i="1" dirty="0" smtClean="0"/>
              <a:t> </a:t>
            </a:r>
            <a:r>
              <a:rPr lang="en-US" altLang="en-US" sz="2400" i="1" dirty="0" err="1" smtClean="0"/>
              <a:t>của</a:t>
            </a:r>
            <a:r>
              <a:rPr lang="en-US" altLang="en-US" sz="2400" i="1" dirty="0" smtClean="0"/>
              <a:t> </a:t>
            </a:r>
            <a:r>
              <a:rPr lang="en-US" altLang="en-US" sz="2400" i="1" dirty="0" err="1" smtClean="0"/>
              <a:t>tham</a:t>
            </a:r>
            <a:r>
              <a:rPr lang="en-US" altLang="en-US" sz="2400" i="1" dirty="0" smtClean="0"/>
              <a:t> </a:t>
            </a:r>
            <a:r>
              <a:rPr lang="en-US" altLang="en-US" sz="2400" i="1" dirty="0" err="1" smtClean="0"/>
              <a:t>nhũng</a:t>
            </a:r>
            <a:r>
              <a:rPr lang="en-US" altLang="en-US" sz="2400" i="1" dirty="0" smtClean="0"/>
              <a:t> </a:t>
            </a:r>
            <a:r>
              <a:rPr lang="en-US" altLang="en-US" sz="2400" i="1" dirty="0" err="1" smtClean="0"/>
              <a:t>vì</a:t>
            </a:r>
            <a:r>
              <a:rPr lang="en-US" altLang="en-US" sz="2400" i="1" dirty="0" smtClean="0"/>
              <a:t> </a:t>
            </a:r>
            <a:r>
              <a:rPr lang="en-US" altLang="en-US" sz="2400" i="1" dirty="0" err="1" smtClean="0"/>
              <a:t>vụ</a:t>
            </a:r>
            <a:r>
              <a:rPr lang="en-US" altLang="en-US" sz="2400" i="1" dirty="0" smtClean="0"/>
              <a:t> </a:t>
            </a:r>
            <a:r>
              <a:rPr lang="en-US" altLang="en-US" sz="2400" i="1" dirty="0" err="1" smtClean="0"/>
              <a:t>lợi</a:t>
            </a:r>
            <a:endParaRPr lang="en-US" altLang="en-US" sz="2400" dirty="0" smtClean="0"/>
          </a:p>
          <a:p>
            <a:pPr marL="609600" indent="-609600" eaLnBrk="1" hangingPunct="1">
              <a:lnSpc>
                <a:spcPct val="90000"/>
              </a:lnSpc>
              <a:buFont typeface="Wingdings 2" pitchFamily="18" charset="2"/>
              <a:buNone/>
            </a:pPr>
            <a:endParaRPr lang="en-US" altLang="en-US" sz="2400" dirty="0" smtClean="0"/>
          </a:p>
          <a:p>
            <a:pPr marL="609600" indent="-609600" eaLnBrk="1" hangingPunct="1">
              <a:lnSpc>
                <a:spcPct val="90000"/>
              </a:lnSpc>
              <a:buFontTx/>
              <a:buNone/>
            </a:pPr>
            <a:endParaRPr lang="en-US" altLang="en-US" sz="2400" dirty="0" smtClean="0">
              <a:latin typeface="Times New Roman" pitchFamily="18" charset="0"/>
              <a:cs typeface="Times New Roman" pitchFamily="18" charset="0"/>
            </a:endParaRPr>
          </a:p>
          <a:p>
            <a:pPr marL="609600" indent="-609600" eaLnBrk="1" hangingPunct="1">
              <a:lnSpc>
                <a:spcPct val="90000"/>
              </a:lnSpc>
              <a:buFontTx/>
              <a:buNone/>
            </a:pPr>
            <a:endParaRPr lang="en-US" altLang="en-US" sz="2400" dirty="0" smtClean="0">
              <a:latin typeface="Times New Roman" pitchFamily="18" charset="0"/>
              <a:cs typeface="Times New Roman" pitchFamily="18" charset="0"/>
            </a:endParaRPr>
          </a:p>
          <a:p>
            <a:pPr marL="609600" indent="-609600" eaLnBrk="1" hangingPunct="1">
              <a:lnSpc>
                <a:spcPct val="90000"/>
              </a:lnSpc>
              <a:buFont typeface="Wingdings" pitchFamily="2" charset="2"/>
              <a:buNone/>
            </a:pPr>
            <a:endParaRPr lang="en-US" altLang="en-US" sz="2400" dirty="0" smtClean="0">
              <a:solidFill>
                <a:schemeClr val="tx2"/>
              </a:solidFill>
              <a:latin typeface="Times New Roman" pitchFamily="18" charset="0"/>
              <a:cs typeface="Times New Roman" pitchFamily="18" charset="0"/>
            </a:endParaRPr>
          </a:p>
          <a:p>
            <a:pPr marL="609600" indent="-609600" eaLnBrk="1" hangingPunct="1">
              <a:lnSpc>
                <a:spcPct val="90000"/>
              </a:lnSpc>
              <a:buFont typeface="Wingdings" pitchFamily="2" charset="2"/>
              <a:buNone/>
            </a:pPr>
            <a:endParaRPr lang="en-US" altLang="en-US" sz="2400" dirty="0" smtClean="0">
              <a:solidFill>
                <a:schemeClr val="tx2"/>
              </a:solidFill>
              <a:latin typeface="Times New Roman" pitchFamily="18" charset="0"/>
              <a:cs typeface="Times New Roman" pitchFamily="18" charset="0"/>
            </a:endParaRPr>
          </a:p>
          <a:p>
            <a:pPr marL="609600" indent="-609600" eaLnBrk="1" hangingPunct="1">
              <a:lnSpc>
                <a:spcPct val="90000"/>
              </a:lnSpc>
              <a:buFontTx/>
              <a:buNone/>
            </a:pPr>
            <a:endParaRPr lang="en-US" alt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560391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blinds(horizontal)">
                                      <p:cBhvr>
                                        <p:cTn id="17" dur="500"/>
                                        <p:tgtEl>
                                          <p:spTgt spid="6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2" dur="500"/>
                                        <p:tgtEl>
                                          <p:spTgt spid="61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blinds(horizontal)">
                                      <p:cBhvr>
                                        <p:cTn id="27" dur="500"/>
                                        <p:tgtEl>
                                          <p:spTgt spid="6147">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147">
                                            <p:txEl>
                                              <p:pRg st="6" end="6"/>
                                            </p:txEl>
                                          </p:spTgt>
                                        </p:tgtEl>
                                        <p:attrNameLst>
                                          <p:attrName>style.visibility</p:attrName>
                                        </p:attrNameLst>
                                      </p:cBhvr>
                                      <p:to>
                                        <p:strVal val="visible"/>
                                      </p:to>
                                    </p:set>
                                    <p:animEffect transition="in" filter="blinds(horizontal)">
                                      <p:cBhvr>
                                        <p:cTn id="30" dur="500"/>
                                        <p:tgtEl>
                                          <p:spTgt spid="6147">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147">
                                            <p:txEl>
                                              <p:pRg st="7" end="7"/>
                                            </p:txEl>
                                          </p:spTgt>
                                        </p:tgtEl>
                                        <p:attrNameLst>
                                          <p:attrName>style.visibility</p:attrName>
                                        </p:attrNameLst>
                                      </p:cBhvr>
                                      <p:to>
                                        <p:strVal val="visible"/>
                                      </p:to>
                                    </p:set>
                                    <p:animEffect transition="in" filter="blinds(horizontal)">
                                      <p:cBhvr>
                                        <p:cTn id="33" dur="500"/>
                                        <p:tgtEl>
                                          <p:spTgt spid="6147">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147">
                                            <p:txEl>
                                              <p:pRg st="8" end="8"/>
                                            </p:txEl>
                                          </p:spTgt>
                                        </p:tgtEl>
                                        <p:attrNameLst>
                                          <p:attrName>style.visibility</p:attrName>
                                        </p:attrNameLst>
                                      </p:cBhvr>
                                      <p:to>
                                        <p:strVal val="visible"/>
                                      </p:to>
                                    </p:set>
                                    <p:animEffect transition="in" filter="blinds(horizontal)">
                                      <p:cBhvr>
                                        <p:cTn id="36"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50963" y="0"/>
            <a:ext cx="7793037" cy="917575"/>
          </a:xfrm>
        </p:spPr>
        <p:txBody>
          <a:bodyPr/>
          <a:lstStyle/>
          <a:p>
            <a:pPr eaLnBrk="1" hangingPunct="1"/>
            <a:r>
              <a:rPr lang="en-US" altLang="en-US" sz="3200" smtClean="0">
                <a:solidFill>
                  <a:srgbClr val="FF0000"/>
                </a:solidFill>
                <a:latin typeface="Times New Roman" pitchFamily="18" charset="0"/>
              </a:rPr>
              <a:t>Các hành vi của Tham nhũng</a:t>
            </a:r>
            <a:endParaRPr lang="en-US" altLang="en-US" sz="2800" smtClean="0"/>
          </a:p>
        </p:txBody>
      </p:sp>
      <p:sp>
        <p:nvSpPr>
          <p:cNvPr id="7171" name="Rectangle 3"/>
          <p:cNvSpPr>
            <a:spLocks noGrp="1" noChangeArrowheads="1"/>
          </p:cNvSpPr>
          <p:nvPr>
            <p:ph idx="1"/>
          </p:nvPr>
        </p:nvSpPr>
        <p:spPr>
          <a:xfrm>
            <a:off x="304800" y="914400"/>
            <a:ext cx="8540750" cy="5943600"/>
          </a:xfrm>
        </p:spPr>
        <p:txBody>
          <a:bodyPr/>
          <a:lstStyle/>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Tham</a:t>
            </a:r>
            <a:r>
              <a:rPr lang="en-US" altLang="en-US" sz="1800" b="1" i="1" dirty="0" smtClean="0">
                <a:latin typeface="Times New Roman" pitchFamily="18" charset="0"/>
                <a:cs typeface="Times New Roman" pitchFamily="18" charset="0"/>
              </a:rPr>
              <a:t> ô </a:t>
            </a:r>
            <a:r>
              <a:rPr lang="en-US" altLang="en-US" sz="1800" b="1" i="1" dirty="0" err="1" smtClean="0">
                <a:latin typeface="Times New Roman" pitchFamily="18" charset="0"/>
                <a:cs typeface="Times New Roman" pitchFamily="18" charset="0"/>
              </a:rPr>
              <a:t>tài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sản</a:t>
            </a:r>
            <a:r>
              <a:rPr lang="en-US" altLang="en-US" sz="1800" b="1" i="1" dirty="0" smtClean="0">
                <a:latin typeface="Times New Roman" pitchFamily="18" charset="0"/>
                <a:cs typeface="Times New Roman" pitchFamily="18" charset="0"/>
              </a:rPr>
              <a:t> (Đ278 </a:t>
            </a:r>
            <a:r>
              <a:rPr lang="en-US" altLang="en-US" sz="1800" b="1" i="1" dirty="0" err="1" smtClean="0">
                <a:latin typeface="Times New Roman" pitchFamily="18" charset="0"/>
                <a:cs typeface="Times New Roman" pitchFamily="18" charset="0"/>
              </a:rPr>
              <a:t>Luật</a:t>
            </a:r>
            <a:r>
              <a:rPr lang="en-US" altLang="en-US" sz="1800" b="1" i="1" dirty="0" smtClean="0">
                <a:latin typeface="Times New Roman" pitchFamily="18" charset="0"/>
                <a:cs typeface="Times New Roman" pitchFamily="18" charset="0"/>
              </a:rPr>
              <a:t> HS 1999); </a:t>
            </a:r>
            <a:endParaRPr lang="en-US" altLang="en-US" sz="1800" dirty="0" smtClean="0">
              <a:latin typeface="Times New Roman" pitchFamily="18" charset="0"/>
              <a:cs typeface="Times New Roman" pitchFamily="18" charset="0"/>
            </a:endParaRPr>
          </a:p>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Nhận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hối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lộ</a:t>
            </a:r>
            <a:r>
              <a:rPr lang="en-US" altLang="en-US" sz="1800" b="1" i="1" dirty="0" smtClean="0">
                <a:latin typeface="Times New Roman" pitchFamily="18" charset="0"/>
                <a:cs typeface="Times New Roman" pitchFamily="18" charset="0"/>
              </a:rPr>
              <a:t> (Đ279 </a:t>
            </a:r>
            <a:r>
              <a:rPr lang="en-US" altLang="en-US" sz="1800" b="1" i="1" dirty="0" err="1" smtClean="0">
                <a:latin typeface="Times New Roman" pitchFamily="18" charset="0"/>
                <a:cs typeface="Times New Roman" pitchFamily="18" charset="0"/>
              </a:rPr>
              <a:t>Luật</a:t>
            </a:r>
            <a:r>
              <a:rPr lang="en-US" altLang="en-US" sz="1800" b="1" i="1" dirty="0" smtClean="0">
                <a:latin typeface="Times New Roman" pitchFamily="18" charset="0"/>
                <a:cs typeface="Times New Roman" pitchFamily="18" charset="0"/>
              </a:rPr>
              <a:t> HS 1999);  </a:t>
            </a:r>
            <a:endParaRPr lang="en-US" altLang="en-US" sz="1800" dirty="0" smtClean="0">
              <a:latin typeface="Times New Roman" pitchFamily="18" charset="0"/>
              <a:cs typeface="Times New Roman" pitchFamily="18" charset="0"/>
            </a:endParaRPr>
          </a:p>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Lạm</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dụng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chức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quyền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hạn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chiếm</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đoạt</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tài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sản</a:t>
            </a:r>
            <a:r>
              <a:rPr lang="en-US" altLang="en-US" sz="1800" b="1" i="1" dirty="0" smtClean="0">
                <a:latin typeface="Times New Roman" pitchFamily="18" charset="0"/>
                <a:cs typeface="Times New Roman" pitchFamily="18" charset="0"/>
              </a:rPr>
              <a:t> (Đ280 </a:t>
            </a:r>
            <a:r>
              <a:rPr lang="en-US" altLang="en-US" sz="1800" b="1" i="1" dirty="0" err="1" smtClean="0">
                <a:latin typeface="Times New Roman" pitchFamily="18" charset="0"/>
                <a:cs typeface="Times New Roman" pitchFamily="18" charset="0"/>
              </a:rPr>
              <a:t>Luật</a:t>
            </a:r>
            <a:r>
              <a:rPr lang="en-US" altLang="en-US" sz="1800" b="1" i="1" dirty="0" smtClean="0">
                <a:latin typeface="Times New Roman" pitchFamily="18" charset="0"/>
                <a:cs typeface="Times New Roman" pitchFamily="18" charset="0"/>
              </a:rPr>
              <a:t> HS 1999); </a:t>
            </a:r>
            <a:endParaRPr lang="en-US" altLang="en-US" sz="1800" dirty="0" smtClean="0">
              <a:latin typeface="Times New Roman" pitchFamily="18" charset="0"/>
              <a:cs typeface="Times New Roman" pitchFamily="18" charset="0"/>
            </a:endParaRPr>
          </a:p>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dụng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chức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quyền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hạn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trong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khi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thi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hành</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nhiệm</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công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vì</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(Đ281 </a:t>
            </a:r>
            <a:r>
              <a:rPr lang="en-US" altLang="en-US" sz="1800" b="1" i="1" dirty="0" err="1" smtClean="0">
                <a:latin typeface="Times New Roman" pitchFamily="18" charset="0"/>
                <a:cs typeface="Times New Roman" pitchFamily="18" charset="0"/>
              </a:rPr>
              <a:t>Luật</a:t>
            </a:r>
            <a:r>
              <a:rPr lang="en-US" altLang="en-US" sz="1800" b="1" i="1" dirty="0" smtClean="0">
                <a:latin typeface="Times New Roman" pitchFamily="18" charset="0"/>
                <a:cs typeface="Times New Roman" pitchFamily="18" charset="0"/>
              </a:rPr>
              <a:t> HS 1999);   </a:t>
            </a:r>
            <a:endParaRPr lang="en-US" altLang="en-US" sz="1800" dirty="0" smtClean="0">
              <a:latin typeface="Times New Roman" pitchFamily="18" charset="0"/>
              <a:cs typeface="Times New Roman" pitchFamily="18" charset="0"/>
            </a:endParaRPr>
          </a:p>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Lạm</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quyền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trong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khi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thi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hành</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nhiệm</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công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vì</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(Đ282 </a:t>
            </a:r>
            <a:r>
              <a:rPr lang="en-US" altLang="en-US" sz="1800" b="1" i="1" dirty="0" err="1" smtClean="0">
                <a:latin typeface="Times New Roman" pitchFamily="18" charset="0"/>
                <a:cs typeface="Times New Roman" pitchFamily="18" charset="0"/>
              </a:rPr>
              <a:t>Luật</a:t>
            </a:r>
            <a:r>
              <a:rPr lang="en-US" altLang="en-US" sz="1800" b="1" i="1" dirty="0" smtClean="0">
                <a:latin typeface="Times New Roman" pitchFamily="18" charset="0"/>
                <a:cs typeface="Times New Roman" pitchFamily="18" charset="0"/>
              </a:rPr>
              <a:t> HS 1999);   </a:t>
            </a:r>
            <a:endParaRPr lang="en-US" altLang="en-US" sz="1800" dirty="0" smtClean="0">
              <a:latin typeface="Times New Roman" pitchFamily="18" charset="0"/>
              <a:cs typeface="Times New Roman" pitchFamily="18" charset="0"/>
            </a:endParaRPr>
          </a:p>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dụng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chức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quyền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hạn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gây</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ảnh</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hưởng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với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người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khác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để</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trục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(Đ283 </a:t>
            </a:r>
            <a:r>
              <a:rPr lang="en-US" altLang="en-US" sz="1800" b="1" i="1" dirty="0" err="1" smtClean="0">
                <a:latin typeface="Times New Roman" pitchFamily="18" charset="0"/>
                <a:cs typeface="Times New Roman" pitchFamily="18" charset="0"/>
              </a:rPr>
              <a:t>Luật</a:t>
            </a:r>
            <a:r>
              <a:rPr lang="en-US" altLang="en-US" sz="1800" b="1" i="1" dirty="0" smtClean="0">
                <a:latin typeface="Times New Roman" pitchFamily="18" charset="0"/>
                <a:cs typeface="Times New Roman" pitchFamily="18" charset="0"/>
              </a:rPr>
              <a:t> HS 1999); </a:t>
            </a:r>
            <a:endParaRPr lang="en-US" altLang="en-US" sz="1800" dirty="0" smtClean="0">
              <a:latin typeface="Times New Roman" pitchFamily="18" charset="0"/>
              <a:cs typeface="Times New Roman" pitchFamily="18" charset="0"/>
            </a:endParaRPr>
          </a:p>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Giả</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mạo</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trong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công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tác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vì</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(Đ284 </a:t>
            </a:r>
            <a:r>
              <a:rPr lang="en-US" altLang="en-US" sz="1800" b="1" i="1" dirty="0" err="1" smtClean="0">
                <a:latin typeface="Times New Roman" pitchFamily="18" charset="0"/>
                <a:cs typeface="Times New Roman" pitchFamily="18" charset="0"/>
              </a:rPr>
              <a:t>Luật</a:t>
            </a:r>
            <a:r>
              <a:rPr lang="en-US" altLang="en-US" sz="1800" b="1" i="1" dirty="0" smtClean="0">
                <a:latin typeface="Times New Roman" pitchFamily="18" charset="0"/>
                <a:cs typeface="Times New Roman" pitchFamily="18" charset="0"/>
              </a:rPr>
              <a:t> HS 1999);  </a:t>
            </a:r>
            <a:endParaRPr lang="en-US" altLang="en-US" sz="1800" dirty="0" smtClean="0">
              <a:latin typeface="Times New Roman" pitchFamily="18" charset="0"/>
              <a:cs typeface="Times New Roman" pitchFamily="18" charset="0"/>
            </a:endParaRPr>
          </a:p>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Đưa</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hối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lộ</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môi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giới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hối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lộ</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được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thực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hiện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bởi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người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có</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chức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quyền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hạn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để</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giải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quyết</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công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việc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của</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cơ</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quan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tổ</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chức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đơn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vị</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hoặc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địa</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phương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vì</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a:t>
            </a:r>
            <a:endParaRPr lang="en-US" altLang="en-US" sz="1800" dirty="0" smtClean="0">
              <a:latin typeface="Times New Roman" pitchFamily="18" charset="0"/>
              <a:cs typeface="Times New Roman" pitchFamily="18" charset="0"/>
            </a:endParaRPr>
          </a:p>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dụng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chức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quyền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hạn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sử</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dụng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trái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phép</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tài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sản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của</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Nhà</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nước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vì</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a:t>
            </a:r>
            <a:endParaRPr lang="en-US" altLang="en-US" sz="1800" dirty="0" smtClean="0">
              <a:latin typeface="Times New Roman" pitchFamily="18" charset="0"/>
              <a:cs typeface="Times New Roman" pitchFamily="18" charset="0"/>
            </a:endParaRPr>
          </a:p>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Nhũng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nhiễu</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vì</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a:t>
            </a:r>
            <a:endParaRPr lang="en-US" altLang="en-US" sz="1800" dirty="0" smtClean="0">
              <a:latin typeface="Times New Roman" pitchFamily="18" charset="0"/>
              <a:cs typeface="Times New Roman" pitchFamily="18" charset="0"/>
            </a:endParaRPr>
          </a:p>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Không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thực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hiện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nhiệm</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công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vì</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a:t>
            </a:r>
            <a:endParaRPr lang="en-US" altLang="en-US" sz="1800" dirty="0" smtClean="0">
              <a:latin typeface="Times New Roman" pitchFamily="18" charset="0"/>
              <a:cs typeface="Times New Roman" pitchFamily="18" charset="0"/>
            </a:endParaRPr>
          </a:p>
          <a:p>
            <a:pPr marL="342900" indent="-342900">
              <a:buFont typeface="Calibri" pitchFamily="34" charset="0"/>
              <a:buAutoNum type="arabicPeriod"/>
            </a:pP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dụng</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chức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quyền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hạn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để</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bao</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che</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cho</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người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có</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hành</a:t>
            </a:r>
            <a:r>
              <a:rPr lang="en-US" altLang="en-US" sz="1800" b="1" i="1" dirty="0" smtClean="0">
                <a:latin typeface="Times New Roman" pitchFamily="18" charset="0"/>
                <a:cs typeface="Times New Roman" pitchFamily="18" charset="0"/>
              </a:rPr>
              <a:t> vi </a:t>
            </a:r>
            <a:r>
              <a:rPr lang="en-US" altLang="en-US" sz="1800" b="1" i="1" dirty="0" err="1" smtClean="0">
                <a:latin typeface="Times New Roman" pitchFamily="18" charset="0"/>
                <a:cs typeface="Times New Roman" pitchFamily="18" charset="0"/>
              </a:rPr>
              <a:t>vi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phạm</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pháp</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luật</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vì</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cản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trở</a:t>
            </a:r>
            <a:r>
              <a:rPr lang="en-US" altLang="en-US" sz="1800" b="1" i="1" dirty="0" smtClean="0">
                <a:latin typeface="Times New Roman" pitchFamily="18" charset="0"/>
                <a:cs typeface="Times New Roman" pitchFamily="18" charset="0"/>
              </a:rPr>
              <a:t>, can </a:t>
            </a:r>
            <a:r>
              <a:rPr lang="en-US" altLang="en-US" sz="1800" b="1" i="1" dirty="0" err="1" smtClean="0">
                <a:latin typeface="Times New Roman" pitchFamily="18" charset="0"/>
                <a:cs typeface="Times New Roman" pitchFamily="18" charset="0"/>
              </a:rPr>
              <a:t>thiệp</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trái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pháp</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luật</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vào</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việc</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kiểm</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tra</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thanh</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tra</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kiểm</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toán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điều</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tra</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truy</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tố</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xét</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xử</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thi</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hành</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án</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vì</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vụ</a:t>
            </a:r>
            <a:r>
              <a:rPr lang="en-US" altLang="en-US" sz="1800" b="1" i="1" dirty="0" smtClean="0">
                <a:latin typeface="Times New Roman" pitchFamily="18" charset="0"/>
                <a:cs typeface="Times New Roman" pitchFamily="18" charset="0"/>
              </a:rPr>
              <a:t> </a:t>
            </a:r>
            <a:r>
              <a:rPr lang="en-US" altLang="en-US" sz="1800" b="1" i="1" dirty="0" err="1" smtClean="0">
                <a:latin typeface="Times New Roman" pitchFamily="18" charset="0"/>
                <a:cs typeface="Times New Roman" pitchFamily="18" charset="0"/>
              </a:rPr>
              <a:t>lợi</a:t>
            </a:r>
            <a:r>
              <a:rPr lang="en-US" altLang="en-US" sz="1800" b="1" i="1" dirty="0" smtClean="0">
                <a:latin typeface="Times New Roman" pitchFamily="18" charset="0"/>
                <a:cs typeface="Times New Roman" pitchFamily="18" charset="0"/>
              </a:rPr>
              <a:t>.   </a:t>
            </a:r>
            <a:endParaRPr lang="en-US" altLang="en-U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95091979"/>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47800" y="0"/>
            <a:ext cx="7488238" cy="917575"/>
          </a:xfrm>
        </p:spPr>
        <p:txBody>
          <a:bodyPr/>
          <a:lstStyle/>
          <a:p>
            <a:pPr eaLnBrk="1" hangingPunct="1"/>
            <a:r>
              <a:rPr lang="en-US" altLang="en-US" sz="3200" dirty="0" err="1" smtClean="0">
                <a:solidFill>
                  <a:srgbClr val="FF0000"/>
                </a:solidFill>
                <a:latin typeface="Times New Roman" pitchFamily="18" charset="0"/>
              </a:rPr>
              <a:t>Nguyên</a:t>
            </a:r>
            <a:r>
              <a:rPr lang="en-US" altLang="en-US" sz="3200" dirty="0" smtClean="0">
                <a:solidFill>
                  <a:srgbClr val="FF0000"/>
                </a:solidFill>
                <a:latin typeface="Times New Roman" pitchFamily="18" charset="0"/>
              </a:rPr>
              <a:t> </a:t>
            </a:r>
            <a:r>
              <a:rPr lang="en-US" altLang="en-US" sz="3200" dirty="0" err="1" smtClean="0">
                <a:solidFill>
                  <a:srgbClr val="FF0000"/>
                </a:solidFill>
                <a:latin typeface="Times New Roman" pitchFamily="18" charset="0"/>
              </a:rPr>
              <a:t>nhân</a:t>
            </a:r>
            <a:r>
              <a:rPr lang="en-US" altLang="en-US" sz="3200" dirty="0" smtClean="0">
                <a:solidFill>
                  <a:srgbClr val="FF0000"/>
                </a:solidFill>
                <a:latin typeface="Times New Roman" pitchFamily="18" charset="0"/>
              </a:rPr>
              <a:t> </a:t>
            </a:r>
            <a:r>
              <a:rPr lang="en-US" altLang="en-US" sz="3200" dirty="0" err="1" smtClean="0">
                <a:solidFill>
                  <a:srgbClr val="FF0000"/>
                </a:solidFill>
                <a:latin typeface="Times New Roman" pitchFamily="18" charset="0"/>
              </a:rPr>
              <a:t>và</a:t>
            </a:r>
            <a:r>
              <a:rPr lang="en-US" altLang="en-US" sz="3200" dirty="0" smtClean="0">
                <a:solidFill>
                  <a:srgbClr val="FF0000"/>
                </a:solidFill>
                <a:latin typeface="Times New Roman" pitchFamily="18" charset="0"/>
              </a:rPr>
              <a:t> </a:t>
            </a:r>
            <a:r>
              <a:rPr lang="en-US" altLang="en-US" sz="3200" dirty="0" err="1" smtClean="0">
                <a:solidFill>
                  <a:srgbClr val="FF0000"/>
                </a:solidFill>
                <a:latin typeface="Times New Roman" pitchFamily="18" charset="0"/>
              </a:rPr>
              <a:t>tác</a:t>
            </a:r>
            <a:r>
              <a:rPr lang="en-US" altLang="en-US" sz="3200" dirty="0" smtClean="0">
                <a:solidFill>
                  <a:srgbClr val="FF0000"/>
                </a:solidFill>
                <a:latin typeface="Times New Roman" pitchFamily="18" charset="0"/>
              </a:rPr>
              <a:t> </a:t>
            </a:r>
            <a:r>
              <a:rPr lang="en-US" altLang="en-US" sz="3200" dirty="0" err="1" smtClean="0">
                <a:solidFill>
                  <a:srgbClr val="FF0000"/>
                </a:solidFill>
                <a:latin typeface="Times New Roman" pitchFamily="18" charset="0"/>
              </a:rPr>
              <a:t>hại</a:t>
            </a:r>
            <a:r>
              <a:rPr lang="en-US" altLang="en-US" sz="3200" dirty="0" smtClean="0">
                <a:solidFill>
                  <a:srgbClr val="FF0000"/>
                </a:solidFill>
                <a:latin typeface="Times New Roman" pitchFamily="18" charset="0"/>
              </a:rPr>
              <a:t> </a:t>
            </a:r>
            <a:r>
              <a:rPr lang="en-US" altLang="en-US" sz="3200" dirty="0" err="1" smtClean="0">
                <a:solidFill>
                  <a:srgbClr val="FF0000"/>
                </a:solidFill>
                <a:latin typeface="Times New Roman" pitchFamily="18" charset="0"/>
              </a:rPr>
              <a:t>của</a:t>
            </a:r>
            <a:r>
              <a:rPr lang="en-US" altLang="en-US" sz="3200" dirty="0" smtClean="0">
                <a:solidFill>
                  <a:srgbClr val="FF0000"/>
                </a:solidFill>
                <a:latin typeface="Times New Roman" pitchFamily="18" charset="0"/>
              </a:rPr>
              <a:t> </a:t>
            </a:r>
            <a:r>
              <a:rPr lang="en-US" altLang="en-US" sz="3200" dirty="0" err="1" smtClean="0">
                <a:solidFill>
                  <a:srgbClr val="FF0000"/>
                </a:solidFill>
                <a:latin typeface="Times New Roman" pitchFamily="18" charset="0"/>
              </a:rPr>
              <a:t>tham</a:t>
            </a:r>
            <a:r>
              <a:rPr lang="en-US" altLang="en-US" sz="3200" dirty="0" smtClean="0">
                <a:solidFill>
                  <a:srgbClr val="FF0000"/>
                </a:solidFill>
                <a:latin typeface="Times New Roman" pitchFamily="18" charset="0"/>
              </a:rPr>
              <a:t> </a:t>
            </a:r>
            <a:r>
              <a:rPr lang="en-US" altLang="en-US" sz="3200" dirty="0" err="1" smtClean="0">
                <a:solidFill>
                  <a:srgbClr val="FF0000"/>
                </a:solidFill>
                <a:latin typeface="Times New Roman" pitchFamily="18" charset="0"/>
              </a:rPr>
              <a:t>nhũng</a:t>
            </a:r>
            <a:endParaRPr lang="en-US" altLang="en-US" sz="2800" dirty="0" smtClean="0"/>
          </a:p>
        </p:txBody>
      </p:sp>
      <p:sp>
        <p:nvSpPr>
          <p:cNvPr id="8195" name="Rectangle 3"/>
          <p:cNvSpPr>
            <a:spLocks noGrp="1" noChangeArrowheads="1"/>
          </p:cNvSpPr>
          <p:nvPr>
            <p:ph idx="1"/>
          </p:nvPr>
        </p:nvSpPr>
        <p:spPr>
          <a:xfrm>
            <a:off x="838200" y="1143000"/>
            <a:ext cx="8007350" cy="5486400"/>
          </a:xfrm>
        </p:spPr>
        <p:txBody>
          <a:bodyPr>
            <a:normAutofit fontScale="92500" lnSpcReduction="20000"/>
          </a:bodyPr>
          <a:lstStyle/>
          <a:p>
            <a:pPr eaLnBrk="1" hangingPunct="1">
              <a:buFont typeface="Wingdings 2" pitchFamily="18" charset="2"/>
              <a:buNone/>
            </a:pPr>
            <a:r>
              <a:rPr lang="vi-VN" altLang="en-US" sz="3600" b="1" dirty="0" smtClean="0"/>
              <a:t>Nguyên nhân của tham nhũng</a:t>
            </a:r>
            <a:endParaRPr lang="en-US" altLang="en-US" sz="3600" b="1" dirty="0"/>
          </a:p>
          <a:p>
            <a:pPr eaLnBrk="1" hangingPunct="1">
              <a:buFont typeface="Wingdings 2" pitchFamily="18" charset="2"/>
              <a:buNone/>
            </a:pPr>
            <a:endParaRPr lang="en-US" altLang="en-US" sz="3300" dirty="0">
              <a:solidFill>
                <a:srgbClr val="000099"/>
              </a:solidFill>
              <a:latin typeface="Times New Roman" pitchFamily="18" charset="0"/>
            </a:endParaRPr>
          </a:p>
          <a:p>
            <a:pPr algn="just"/>
            <a:r>
              <a:rPr lang="vi-VN" altLang="en-US" sz="2800" b="1" dirty="0" smtClean="0"/>
              <a:t>Những hạn chế trong chính sách, pháp luật</a:t>
            </a:r>
            <a:r>
              <a:rPr lang="en-US" altLang="en-US" sz="2800" b="1" dirty="0" smtClean="0"/>
              <a:t>.</a:t>
            </a:r>
          </a:p>
          <a:p>
            <a:pPr algn="just"/>
            <a:r>
              <a:rPr lang="en-US" altLang="en-US" sz="2800" b="1" dirty="0" err="1" smtClean="0"/>
              <a:t>Những</a:t>
            </a:r>
            <a:r>
              <a:rPr lang="en-US" altLang="en-US" sz="2800" b="1" dirty="0" smtClean="0"/>
              <a:t> </a:t>
            </a:r>
            <a:r>
              <a:rPr lang="en-US" altLang="en-US" sz="2800" b="1" dirty="0" err="1"/>
              <a:t>hạn</a:t>
            </a:r>
            <a:r>
              <a:rPr lang="en-US" altLang="en-US" sz="2800" b="1" dirty="0"/>
              <a:t> </a:t>
            </a:r>
            <a:r>
              <a:rPr lang="en-US" altLang="en-US" sz="2800" b="1" dirty="0" err="1"/>
              <a:t>chế</a:t>
            </a:r>
            <a:r>
              <a:rPr lang="en-US" altLang="en-US" sz="2800" b="1" dirty="0"/>
              <a:t> </a:t>
            </a:r>
            <a:r>
              <a:rPr lang="en-US" altLang="en-US" sz="2800" b="1" dirty="0" err="1"/>
              <a:t>trong</a:t>
            </a:r>
            <a:r>
              <a:rPr lang="en-US" altLang="en-US" sz="2800" b="1" dirty="0"/>
              <a:t> </a:t>
            </a:r>
            <a:r>
              <a:rPr lang="en-US" altLang="en-US" sz="2800" b="1" dirty="0" err="1"/>
              <a:t>quản</a:t>
            </a:r>
            <a:r>
              <a:rPr lang="en-US" altLang="en-US" sz="2800" b="1" dirty="0"/>
              <a:t> </a:t>
            </a:r>
            <a:r>
              <a:rPr lang="en-US" altLang="en-US" sz="2800" b="1" dirty="0" err="1"/>
              <a:t>lí</a:t>
            </a:r>
            <a:r>
              <a:rPr lang="en-US" altLang="en-US" sz="2800" b="1" dirty="0"/>
              <a:t>, </a:t>
            </a:r>
            <a:r>
              <a:rPr lang="en-US" altLang="en-US" sz="2800" b="1" dirty="0" err="1"/>
              <a:t>điều</a:t>
            </a:r>
            <a:r>
              <a:rPr lang="en-US" altLang="en-US" sz="2800" b="1" dirty="0"/>
              <a:t> </a:t>
            </a:r>
            <a:r>
              <a:rPr lang="en-US" altLang="en-US" sz="2800" b="1" dirty="0" err="1"/>
              <a:t>hành</a:t>
            </a:r>
            <a:r>
              <a:rPr lang="en-US" altLang="en-US" sz="2800" b="1" dirty="0"/>
              <a:t> </a:t>
            </a:r>
            <a:r>
              <a:rPr lang="en-US" altLang="en-US" sz="2800" b="1" dirty="0" err="1"/>
              <a:t>nền</a:t>
            </a:r>
            <a:r>
              <a:rPr lang="en-US" altLang="en-US" sz="2800" b="1" dirty="0"/>
              <a:t> </a:t>
            </a:r>
            <a:r>
              <a:rPr lang="en-US" altLang="en-US" sz="2800" b="1" dirty="0" err="1"/>
              <a:t>kinh</a:t>
            </a:r>
            <a:r>
              <a:rPr lang="en-US" altLang="en-US" sz="2800" b="1" dirty="0"/>
              <a:t> </a:t>
            </a:r>
            <a:r>
              <a:rPr lang="en-US" altLang="en-US" sz="2800" b="1" dirty="0" err="1"/>
              <a:t>tế</a:t>
            </a:r>
            <a:r>
              <a:rPr lang="en-US" altLang="en-US" sz="2800" b="1" dirty="0"/>
              <a:t> </a:t>
            </a:r>
            <a:r>
              <a:rPr lang="en-US" altLang="en-US" sz="2800" b="1" dirty="0" err="1"/>
              <a:t>và</a:t>
            </a:r>
            <a:r>
              <a:rPr lang="en-US" altLang="en-US" sz="2800" b="1" dirty="0"/>
              <a:t> </a:t>
            </a:r>
            <a:r>
              <a:rPr lang="en-US" altLang="en-US" sz="2800" b="1" dirty="0" err="1"/>
              <a:t>trong</a:t>
            </a:r>
            <a:r>
              <a:rPr lang="en-US" altLang="en-US" sz="2800" b="1" dirty="0"/>
              <a:t> </a:t>
            </a:r>
            <a:r>
              <a:rPr lang="en-US" altLang="en-US" sz="2800" b="1" dirty="0" err="1"/>
              <a:t>hoạt</a:t>
            </a:r>
            <a:r>
              <a:rPr lang="en-US" altLang="en-US" sz="2800" b="1" dirty="0"/>
              <a:t> </a:t>
            </a:r>
            <a:r>
              <a:rPr lang="en-US" altLang="en-US" sz="2800" b="1" dirty="0" err="1"/>
              <a:t>động</a:t>
            </a:r>
            <a:r>
              <a:rPr lang="en-US" altLang="en-US" sz="2800" b="1" dirty="0"/>
              <a:t> </a:t>
            </a:r>
            <a:r>
              <a:rPr lang="en-US" altLang="en-US" sz="2800" b="1" dirty="0" err="1"/>
              <a:t>của</a:t>
            </a:r>
            <a:r>
              <a:rPr lang="en-US" altLang="en-US" sz="2800" b="1" dirty="0"/>
              <a:t> </a:t>
            </a:r>
            <a:r>
              <a:rPr lang="en-US" altLang="en-US" sz="2800" b="1" dirty="0" err="1"/>
              <a:t>các</a:t>
            </a:r>
            <a:r>
              <a:rPr lang="en-US" altLang="en-US" sz="2800" b="1" dirty="0"/>
              <a:t> </a:t>
            </a:r>
            <a:r>
              <a:rPr lang="en-US" altLang="en-US" sz="2800" b="1" dirty="0" err="1"/>
              <a:t>cơ</a:t>
            </a:r>
            <a:r>
              <a:rPr lang="en-US" altLang="en-US" sz="2800" b="1" dirty="0"/>
              <a:t> </a:t>
            </a:r>
            <a:r>
              <a:rPr lang="en-US" altLang="en-US" sz="2800" b="1" dirty="0" err="1"/>
              <a:t>quan</a:t>
            </a:r>
            <a:r>
              <a:rPr lang="en-US" altLang="en-US" sz="2800" b="1" dirty="0"/>
              <a:t> </a:t>
            </a:r>
            <a:r>
              <a:rPr lang="en-US" altLang="en-US" sz="2800" b="1" dirty="0" err="1"/>
              <a:t>Nhà</a:t>
            </a:r>
            <a:r>
              <a:rPr lang="en-US" altLang="en-US" sz="2800" b="1" dirty="0"/>
              <a:t> </a:t>
            </a:r>
            <a:r>
              <a:rPr lang="en-US" altLang="en-US" sz="2800" b="1" dirty="0" err="1"/>
              <a:t>nước</a:t>
            </a:r>
            <a:r>
              <a:rPr lang="en-US" altLang="en-US" sz="2800" b="1" dirty="0"/>
              <a:t>, </a:t>
            </a:r>
            <a:r>
              <a:rPr lang="en-US" altLang="en-US" sz="2800" b="1" dirty="0" err="1"/>
              <a:t>tổ</a:t>
            </a:r>
            <a:r>
              <a:rPr lang="en-US" altLang="en-US" sz="2800" b="1" dirty="0"/>
              <a:t> </a:t>
            </a:r>
            <a:r>
              <a:rPr lang="en-US" altLang="en-US" sz="2800" b="1" dirty="0" err="1"/>
              <a:t>chức</a:t>
            </a:r>
            <a:r>
              <a:rPr lang="en-US" altLang="en-US" sz="2800" b="1" dirty="0"/>
              <a:t> </a:t>
            </a:r>
            <a:r>
              <a:rPr lang="en-US" altLang="en-US" sz="2800" b="1" dirty="0" err="1"/>
              <a:t>xã</a:t>
            </a:r>
            <a:r>
              <a:rPr lang="en-US" altLang="en-US" sz="2800" b="1" dirty="0"/>
              <a:t> </a:t>
            </a:r>
            <a:r>
              <a:rPr lang="en-US" altLang="en-US" sz="2800" b="1" dirty="0" err="1"/>
              <a:t>hội</a:t>
            </a:r>
            <a:r>
              <a:rPr lang="en-US" altLang="en-US" sz="2800" b="1" dirty="0"/>
              <a:t>.</a:t>
            </a:r>
          </a:p>
          <a:p>
            <a:pPr algn="just"/>
            <a:r>
              <a:rPr lang="en-US" altLang="en-US" sz="2800" b="1" dirty="0" err="1" smtClean="0"/>
              <a:t>Những</a:t>
            </a:r>
            <a:r>
              <a:rPr lang="en-US" altLang="en-US" sz="2800" b="1" dirty="0" smtClean="0"/>
              <a:t> </a:t>
            </a:r>
            <a:r>
              <a:rPr lang="en-US" altLang="en-US" sz="2800" b="1" dirty="0" err="1"/>
              <a:t>hạn</a:t>
            </a:r>
            <a:r>
              <a:rPr lang="en-US" altLang="en-US" sz="2800" b="1" dirty="0"/>
              <a:t> </a:t>
            </a:r>
            <a:r>
              <a:rPr lang="en-US" altLang="en-US" sz="2800" b="1" dirty="0" err="1"/>
              <a:t>chế</a:t>
            </a:r>
            <a:r>
              <a:rPr lang="en-US" altLang="en-US" sz="2800" b="1" dirty="0"/>
              <a:t> </a:t>
            </a:r>
            <a:r>
              <a:rPr lang="en-US" altLang="en-US" sz="2800" b="1" dirty="0" err="1"/>
              <a:t>trong</a:t>
            </a:r>
            <a:r>
              <a:rPr lang="en-US" altLang="en-US" sz="2800" b="1" dirty="0"/>
              <a:t> </a:t>
            </a:r>
            <a:r>
              <a:rPr lang="en-US" altLang="en-US" sz="2800" b="1" dirty="0" err="1"/>
              <a:t>việc</a:t>
            </a:r>
            <a:r>
              <a:rPr lang="en-US" altLang="en-US" sz="2800" b="1" dirty="0"/>
              <a:t> </a:t>
            </a:r>
            <a:r>
              <a:rPr lang="en-US" altLang="en-US" sz="2800" b="1" dirty="0" err="1"/>
              <a:t>phát</a:t>
            </a:r>
            <a:r>
              <a:rPr lang="en-US" altLang="en-US" sz="2800" b="1" dirty="0"/>
              <a:t> </a:t>
            </a:r>
            <a:r>
              <a:rPr lang="en-US" altLang="en-US" sz="2800" b="1" dirty="0" err="1"/>
              <a:t>hiện</a:t>
            </a:r>
            <a:r>
              <a:rPr lang="en-US" altLang="en-US" sz="2800" b="1" dirty="0"/>
              <a:t> </a:t>
            </a:r>
            <a:r>
              <a:rPr lang="en-US" altLang="en-US" sz="2800" b="1" dirty="0" err="1"/>
              <a:t>và</a:t>
            </a:r>
            <a:r>
              <a:rPr lang="en-US" altLang="en-US" sz="2800" b="1" dirty="0"/>
              <a:t> </a:t>
            </a:r>
            <a:r>
              <a:rPr lang="en-US" altLang="en-US" sz="2800" b="1" dirty="0" err="1"/>
              <a:t>xử</a:t>
            </a:r>
            <a:r>
              <a:rPr lang="en-US" altLang="en-US" sz="2800" b="1" dirty="0"/>
              <a:t> </a:t>
            </a:r>
            <a:r>
              <a:rPr lang="en-US" altLang="en-US" sz="2800" b="1" dirty="0" err="1"/>
              <a:t>lí</a:t>
            </a:r>
            <a:r>
              <a:rPr lang="en-US" altLang="en-US" sz="2800" b="1" dirty="0"/>
              <a:t> </a:t>
            </a:r>
            <a:r>
              <a:rPr lang="en-US" altLang="en-US" sz="2800" b="1" dirty="0" err="1"/>
              <a:t>tham</a:t>
            </a:r>
            <a:r>
              <a:rPr lang="en-US" altLang="en-US" sz="2800" b="1" dirty="0"/>
              <a:t> </a:t>
            </a:r>
            <a:r>
              <a:rPr lang="en-US" altLang="en-US" sz="2800" b="1" dirty="0" err="1"/>
              <a:t>nhũng</a:t>
            </a:r>
            <a:r>
              <a:rPr lang="en-US" altLang="en-US" sz="2800" b="1" dirty="0"/>
              <a:t>.</a:t>
            </a:r>
          </a:p>
          <a:p>
            <a:pPr algn="just"/>
            <a:r>
              <a:rPr lang="en-US" altLang="en-US" sz="2800" b="1" dirty="0" err="1" smtClean="0"/>
              <a:t>Những</a:t>
            </a:r>
            <a:r>
              <a:rPr lang="en-US" altLang="en-US" sz="2800" b="1" dirty="0" smtClean="0"/>
              <a:t> </a:t>
            </a:r>
            <a:r>
              <a:rPr lang="en-US" altLang="en-US" sz="2800" b="1" dirty="0" err="1"/>
              <a:t>hạn</a:t>
            </a:r>
            <a:r>
              <a:rPr lang="en-US" altLang="en-US" sz="2800" b="1" dirty="0"/>
              <a:t> </a:t>
            </a:r>
            <a:r>
              <a:rPr lang="en-US" altLang="en-US" sz="2800" b="1" dirty="0" err="1"/>
              <a:t>chế</a:t>
            </a:r>
            <a:r>
              <a:rPr lang="en-US" altLang="en-US" sz="2800" b="1" dirty="0"/>
              <a:t> </a:t>
            </a:r>
            <a:r>
              <a:rPr lang="en-US" altLang="en-US" sz="2800" b="1" dirty="0" err="1"/>
              <a:t>trong</a:t>
            </a:r>
            <a:r>
              <a:rPr lang="en-US" altLang="en-US" sz="2800" b="1" dirty="0"/>
              <a:t> </a:t>
            </a:r>
            <a:r>
              <a:rPr lang="en-US" altLang="en-US" sz="2800" b="1" dirty="0" err="1"/>
              <a:t>nhận</a:t>
            </a:r>
            <a:r>
              <a:rPr lang="en-US" altLang="en-US" sz="2800" b="1" dirty="0"/>
              <a:t> </a:t>
            </a:r>
            <a:r>
              <a:rPr lang="en-US" altLang="en-US" sz="2800" b="1" dirty="0" err="1"/>
              <a:t>thức</a:t>
            </a:r>
            <a:r>
              <a:rPr lang="en-US" altLang="en-US" sz="2800" b="1" dirty="0"/>
              <a:t>, </a:t>
            </a:r>
            <a:r>
              <a:rPr lang="en-US" altLang="en-US" sz="2800" b="1" dirty="0" err="1"/>
              <a:t>tư</a:t>
            </a:r>
            <a:r>
              <a:rPr lang="en-US" altLang="en-US" sz="2800" b="1" dirty="0"/>
              <a:t> </a:t>
            </a:r>
            <a:r>
              <a:rPr lang="en-US" altLang="en-US" sz="2800" b="1" dirty="0" err="1"/>
              <a:t>tưởng</a:t>
            </a:r>
            <a:r>
              <a:rPr lang="en-US" altLang="en-US" sz="2800" b="1" dirty="0"/>
              <a:t> </a:t>
            </a:r>
            <a:r>
              <a:rPr lang="en-US" altLang="en-US" sz="2800" b="1" dirty="0" err="1"/>
              <a:t>của</a:t>
            </a:r>
            <a:r>
              <a:rPr lang="en-US" altLang="en-US" sz="2800" b="1" dirty="0"/>
              <a:t> </a:t>
            </a:r>
            <a:r>
              <a:rPr lang="en-US" altLang="en-US" sz="2800" b="1" dirty="0" err="1"/>
              <a:t>cán</a:t>
            </a:r>
            <a:r>
              <a:rPr lang="en-US" altLang="en-US" sz="2800" b="1" dirty="0"/>
              <a:t> </a:t>
            </a:r>
            <a:r>
              <a:rPr lang="en-US" altLang="en-US" sz="2800" b="1" dirty="0" err="1"/>
              <a:t>bộ</a:t>
            </a:r>
            <a:r>
              <a:rPr lang="en-US" altLang="en-US" sz="2800" b="1" dirty="0"/>
              <a:t>, </a:t>
            </a:r>
            <a:r>
              <a:rPr lang="en-US" altLang="en-US" sz="2800" b="1" dirty="0" err="1"/>
              <a:t>công</a:t>
            </a:r>
            <a:r>
              <a:rPr lang="en-US" altLang="en-US" sz="2800" b="1" dirty="0"/>
              <a:t> </a:t>
            </a:r>
            <a:r>
              <a:rPr lang="en-US" altLang="en-US" sz="2800" b="1" dirty="0" err="1"/>
              <a:t>chức</a:t>
            </a:r>
            <a:r>
              <a:rPr lang="en-US" altLang="en-US" sz="2800" b="1" dirty="0"/>
              <a:t> </a:t>
            </a:r>
            <a:r>
              <a:rPr lang="en-US" altLang="en-US" sz="2800" b="1" dirty="0" err="1"/>
              <a:t>cũng</a:t>
            </a:r>
            <a:r>
              <a:rPr lang="en-US" altLang="en-US" sz="2800" b="1" dirty="0"/>
              <a:t> </a:t>
            </a:r>
            <a:r>
              <a:rPr lang="en-US" altLang="en-US" sz="2800" b="1" dirty="0" err="1"/>
              <a:t>như</a:t>
            </a:r>
            <a:r>
              <a:rPr lang="en-US" altLang="en-US" sz="2800" b="1" dirty="0"/>
              <a:t> </a:t>
            </a:r>
            <a:r>
              <a:rPr lang="en-US" altLang="en-US" sz="2800" b="1" dirty="0" err="1"/>
              <a:t>trong</a:t>
            </a:r>
            <a:r>
              <a:rPr lang="en-US" altLang="en-US" sz="2800" b="1" dirty="0"/>
              <a:t> </a:t>
            </a:r>
            <a:r>
              <a:rPr lang="en-US" altLang="en-US" sz="2800" b="1" dirty="0" err="1"/>
              <a:t>hoạt</a:t>
            </a:r>
            <a:r>
              <a:rPr lang="en-US" altLang="en-US" sz="2800" b="1" dirty="0"/>
              <a:t> </a:t>
            </a:r>
            <a:r>
              <a:rPr lang="en-US" altLang="en-US" sz="2800" b="1" dirty="0" err="1"/>
              <a:t>động</a:t>
            </a:r>
            <a:r>
              <a:rPr lang="en-US" altLang="en-US" sz="2800" b="1" dirty="0"/>
              <a:t> </a:t>
            </a:r>
            <a:r>
              <a:rPr lang="en-US" altLang="en-US" sz="2800" b="1" dirty="0" err="1"/>
              <a:t>bổ</a:t>
            </a:r>
            <a:r>
              <a:rPr lang="en-US" altLang="en-US" sz="2800" b="1" dirty="0"/>
              <a:t> </a:t>
            </a:r>
            <a:r>
              <a:rPr lang="en-US" altLang="en-US" sz="2800" b="1" dirty="0" err="1"/>
              <a:t>nhiệm</a:t>
            </a:r>
            <a:r>
              <a:rPr lang="en-US" altLang="en-US" sz="2800" b="1" dirty="0"/>
              <a:t>, </a:t>
            </a:r>
            <a:r>
              <a:rPr lang="en-US" altLang="en-US" sz="2800" b="1" dirty="0" err="1"/>
              <a:t>luân</a:t>
            </a:r>
            <a:r>
              <a:rPr lang="en-US" altLang="en-US" sz="2800" b="1" dirty="0"/>
              <a:t> </a:t>
            </a:r>
            <a:r>
              <a:rPr lang="en-US" altLang="en-US" sz="2800" b="1" dirty="0" err="1"/>
              <a:t>chuyển</a:t>
            </a:r>
            <a:r>
              <a:rPr lang="en-US" altLang="en-US" sz="2800" b="1" dirty="0"/>
              <a:t> </a:t>
            </a:r>
            <a:r>
              <a:rPr lang="en-US" altLang="en-US" sz="2800" b="1" dirty="0" err="1"/>
              <a:t>cán</a:t>
            </a:r>
            <a:r>
              <a:rPr lang="en-US" altLang="en-US" sz="2800" b="1" dirty="0"/>
              <a:t> </a:t>
            </a:r>
            <a:r>
              <a:rPr lang="en-US" altLang="en-US" sz="2800" b="1" dirty="0" err="1"/>
              <a:t>bộ</a:t>
            </a:r>
            <a:r>
              <a:rPr lang="en-US" altLang="en-US" sz="2800" b="1" dirty="0"/>
              <a:t>.</a:t>
            </a:r>
          </a:p>
          <a:p>
            <a:endParaRPr lang="en-US" altLang="en-US" sz="2400" dirty="0" smtClean="0">
              <a:cs typeface="Times New Roman" pitchFamily="18" charset="0"/>
            </a:endParaRPr>
          </a:p>
          <a:p>
            <a:pPr eaLnBrk="1" hangingPunct="1">
              <a:buFont typeface="Wingdings 2" pitchFamily="18" charset="2"/>
              <a:buNone/>
            </a:pPr>
            <a:endParaRPr lang="en-US" altLang="en-US" sz="3600" dirty="0" smtClean="0"/>
          </a:p>
          <a:p>
            <a:pPr eaLnBrk="1" hangingPunct="1">
              <a:buFont typeface="Wingdings 2" pitchFamily="18" charset="2"/>
              <a:buNone/>
            </a:pPr>
            <a:r>
              <a:rPr lang="en-US" altLang="en-US" sz="3300" dirty="0" smtClean="0">
                <a:latin typeface="Times New Roman" pitchFamily="18" charset="0"/>
              </a:rPr>
              <a:t> </a:t>
            </a:r>
          </a:p>
        </p:txBody>
      </p:sp>
    </p:spTree>
    <p:extLst>
      <p:ext uri="{BB962C8B-B14F-4D97-AF65-F5344CB8AC3E}">
        <p14:creationId xmlns:p14="http://schemas.microsoft.com/office/powerpoint/2010/main" val="1359528003"/>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50963" y="0"/>
            <a:ext cx="7793037" cy="917575"/>
          </a:xfrm>
        </p:spPr>
        <p:txBody>
          <a:bodyPr/>
          <a:lstStyle/>
          <a:p>
            <a:pPr eaLnBrk="1" hangingPunct="1"/>
            <a:r>
              <a:rPr lang="en-US" altLang="en-US" sz="3200" dirty="0" err="1" smtClean="0">
                <a:solidFill>
                  <a:srgbClr val="FF0000"/>
                </a:solidFill>
              </a:rPr>
              <a:t>Tác</a:t>
            </a:r>
            <a:r>
              <a:rPr lang="en-US" altLang="en-US" sz="3200" dirty="0" smtClean="0">
                <a:solidFill>
                  <a:srgbClr val="FF0000"/>
                </a:solidFill>
              </a:rPr>
              <a:t> </a:t>
            </a:r>
            <a:r>
              <a:rPr lang="en-US" altLang="en-US" sz="3200" dirty="0" err="1" smtClean="0">
                <a:solidFill>
                  <a:srgbClr val="FF0000"/>
                </a:solidFill>
              </a:rPr>
              <a:t>hại</a:t>
            </a:r>
            <a:r>
              <a:rPr lang="en-US" altLang="en-US" sz="3200" dirty="0" smtClean="0">
                <a:solidFill>
                  <a:srgbClr val="FF0000"/>
                </a:solidFill>
              </a:rPr>
              <a:t> </a:t>
            </a:r>
            <a:r>
              <a:rPr lang="en-US" altLang="en-US" sz="3200" dirty="0" err="1" smtClean="0">
                <a:solidFill>
                  <a:srgbClr val="FF0000"/>
                </a:solidFill>
              </a:rPr>
              <a:t>của</a:t>
            </a:r>
            <a:r>
              <a:rPr lang="en-US" altLang="en-US" sz="3200" dirty="0" smtClean="0">
                <a:solidFill>
                  <a:srgbClr val="FF0000"/>
                </a:solidFill>
              </a:rPr>
              <a:t> </a:t>
            </a:r>
            <a:r>
              <a:rPr lang="en-US" altLang="en-US" sz="3200" dirty="0" err="1" smtClean="0">
                <a:solidFill>
                  <a:srgbClr val="FF0000"/>
                </a:solidFill>
              </a:rPr>
              <a:t>tham</a:t>
            </a:r>
            <a:r>
              <a:rPr lang="en-US" altLang="en-US" sz="3200" dirty="0" smtClean="0">
                <a:solidFill>
                  <a:srgbClr val="FF0000"/>
                </a:solidFill>
              </a:rPr>
              <a:t> </a:t>
            </a:r>
            <a:r>
              <a:rPr lang="en-US" altLang="en-US" sz="3200" dirty="0" err="1" smtClean="0">
                <a:solidFill>
                  <a:srgbClr val="FF0000"/>
                </a:solidFill>
              </a:rPr>
              <a:t>nhũng</a:t>
            </a:r>
            <a:endParaRPr lang="en-US" altLang="en-US" sz="3000" dirty="0" smtClean="0"/>
          </a:p>
        </p:txBody>
      </p:sp>
      <p:sp>
        <p:nvSpPr>
          <p:cNvPr id="9219" name="Rectangle 3"/>
          <p:cNvSpPr>
            <a:spLocks noGrp="1" noChangeArrowheads="1"/>
          </p:cNvSpPr>
          <p:nvPr>
            <p:ph idx="1"/>
          </p:nvPr>
        </p:nvSpPr>
        <p:spPr>
          <a:xfrm>
            <a:off x="838200" y="990600"/>
            <a:ext cx="8007350" cy="5638800"/>
          </a:xfrm>
        </p:spPr>
        <p:txBody>
          <a:bodyPr/>
          <a:lstStyle/>
          <a:p>
            <a:pPr>
              <a:buFont typeface="Wingdings 2" pitchFamily="18" charset="2"/>
              <a:buNone/>
            </a:pP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Tác</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hại</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về</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chính</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trị</a:t>
            </a:r>
            <a:r>
              <a:rPr lang="en-US" altLang="en-US" sz="2000" b="1" dirty="0" smtClean="0">
                <a:latin typeface="Times New Roman" pitchFamily="18" charset="0"/>
                <a:cs typeface="Times New Roman" pitchFamily="18" charset="0"/>
              </a:rPr>
              <a:t>.</a:t>
            </a:r>
          </a:p>
          <a:p>
            <a:pPr algn="just"/>
            <a:r>
              <a:rPr lang="en-US" altLang="en-US" sz="2000" dirty="0" err="1" smtClean="0">
                <a:latin typeface="Times New Roman" pitchFamily="18" charset="0"/>
                <a:cs typeface="Times New Roman" pitchFamily="18" charset="0"/>
              </a:rPr>
              <a:t>Tham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nhũng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tạo</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ra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những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rào</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cản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cản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trở</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việc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thực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hiện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các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chủ</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trương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chính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sách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của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Đảng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và</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Nhà</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nước</a:t>
            </a:r>
            <a:endParaRPr lang="en-US" altLang="en-US" sz="2000" dirty="0" smtClean="0">
              <a:latin typeface="Times New Roman" pitchFamily="18" charset="0"/>
              <a:cs typeface="Times New Roman" pitchFamily="18" charset="0"/>
            </a:endParaRPr>
          </a:p>
          <a:p>
            <a:pPr algn="just"/>
            <a:r>
              <a:rPr lang="en-US" altLang="en-US" sz="2000" dirty="0" err="1" smtClean="0">
                <a:latin typeface="Times New Roman" pitchFamily="18" charset="0"/>
                <a:cs typeface="Times New Roman" pitchFamily="18" charset="0"/>
              </a:rPr>
              <a:t>làm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giảm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sút</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lòng</a:t>
            </a:r>
            <a:r>
              <a:rPr lang="en-US" altLang="en-US" sz="2000" dirty="0" smtClean="0">
                <a:latin typeface="Times New Roman" pitchFamily="18" charset="0"/>
                <a:cs typeface="Times New Roman" pitchFamily="18" charset="0"/>
              </a:rPr>
              <a:t> tin </a:t>
            </a:r>
            <a:r>
              <a:rPr lang="en-US" altLang="en-US" sz="2000" dirty="0" err="1" smtClean="0">
                <a:latin typeface="Times New Roman" pitchFamily="18" charset="0"/>
                <a:cs typeface="Times New Roman" pitchFamily="18" charset="0"/>
              </a:rPr>
              <a:t>của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nhân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dân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vào</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sự</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lãnh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đạo</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của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Đảng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và</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sự</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quản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lý</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Nhà</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nước</a:t>
            </a:r>
            <a:endParaRPr lang="en-US" altLang="en-US" sz="2000" b="1" dirty="0" smtClean="0">
              <a:latin typeface="Times New Roman" pitchFamily="18" charset="0"/>
              <a:cs typeface="Times New Roman" pitchFamily="18" charset="0"/>
            </a:endParaRPr>
          </a:p>
          <a:p>
            <a:pPr algn="just" eaLnBrk="1" hangingPunct="1">
              <a:lnSpc>
                <a:spcPct val="90000"/>
              </a:lnSpc>
              <a:buFont typeface="Wingdings 2" pitchFamily="18" charset="2"/>
              <a:buNone/>
            </a:pP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Tác</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hại</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về</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kinh</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tế</a:t>
            </a:r>
            <a:endParaRPr lang="en-US" altLang="en-US" sz="2000" b="1" dirty="0" smtClean="0">
              <a:latin typeface="Times New Roman" pitchFamily="18" charset="0"/>
              <a:cs typeface="Times New Roman" pitchFamily="18" charset="0"/>
            </a:endParaRPr>
          </a:p>
          <a:p>
            <a:pPr algn="just" eaLnBrk="1" hangingPunct="1">
              <a:lnSpc>
                <a:spcPct val="90000"/>
              </a:lnSpc>
            </a:pPr>
            <a:r>
              <a:rPr lang="en-US" altLang="en-US" sz="2000" dirty="0" err="1" smtClean="0">
                <a:latin typeface="Times New Roman" pitchFamily="18" charset="0"/>
                <a:cs typeface="Times New Roman" pitchFamily="18" charset="0"/>
              </a:rPr>
              <a:t>Tham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nhũng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làm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thất</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thoát</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những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khoản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tiền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lớn</a:t>
            </a:r>
            <a:r>
              <a:rPr lang="en-US" altLang="en-US" sz="2000" dirty="0" smtClean="0">
                <a:latin typeface="Times New Roman" pitchFamily="18" charset="0"/>
                <a:cs typeface="Times New Roman" pitchFamily="18" charset="0"/>
              </a:rPr>
              <a:t>.</a:t>
            </a:r>
          </a:p>
          <a:p>
            <a:pPr algn="just" eaLnBrk="1" hangingPunct="1">
              <a:lnSpc>
                <a:spcPct val="90000"/>
              </a:lnSpc>
            </a:pPr>
            <a:r>
              <a:rPr lang="en-US" altLang="en-US" sz="2000" dirty="0" err="1" smtClean="0">
                <a:latin typeface="Times New Roman" pitchFamily="18" charset="0"/>
                <a:cs typeface="Times New Roman" pitchFamily="18" charset="0"/>
              </a:rPr>
              <a:t>Tham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nhũng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gây</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tổn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thất</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lớn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cho</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nguồn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thu</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của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ngân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sách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nhà</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nước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thông</a:t>
            </a:r>
            <a:r>
              <a:rPr lang="en-US" altLang="en-US" sz="2000" dirty="0" smtClean="0">
                <a:latin typeface="Times New Roman" pitchFamily="18" charset="0"/>
                <a:cs typeface="Times New Roman" pitchFamily="18" charset="0"/>
              </a:rPr>
              <a:t> qua </a:t>
            </a:r>
            <a:r>
              <a:rPr lang="en-US" altLang="en-US" sz="2000" dirty="0" err="1" smtClean="0">
                <a:latin typeface="Times New Roman" pitchFamily="18" charset="0"/>
                <a:cs typeface="Times New Roman" pitchFamily="18" charset="0"/>
              </a:rPr>
              <a:t>thuế</a:t>
            </a:r>
            <a:r>
              <a:rPr lang="en-US" altLang="en-US" sz="2000" dirty="0" smtClean="0">
                <a:latin typeface="Times New Roman" pitchFamily="18" charset="0"/>
                <a:cs typeface="Times New Roman" pitchFamily="18" charset="0"/>
              </a:rPr>
              <a:t>.</a:t>
            </a:r>
          </a:p>
          <a:p>
            <a:pPr algn="just" eaLnBrk="1" hangingPunct="1">
              <a:lnSpc>
                <a:spcPct val="90000"/>
              </a:lnSpc>
            </a:pPr>
            <a:r>
              <a:rPr lang="en-US" altLang="en-US" sz="2000" dirty="0" err="1" smtClean="0">
                <a:latin typeface="Times New Roman" pitchFamily="18" charset="0"/>
                <a:cs typeface="Times New Roman" pitchFamily="18" charset="0"/>
              </a:rPr>
              <a:t>Tham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nhũng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gây</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ra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những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thiệt</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hại</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nghiêm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trọng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cho</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các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công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trình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xây</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dựng</a:t>
            </a:r>
            <a:endParaRPr lang="en-US" altLang="en-US" sz="2000" dirty="0" smtClean="0">
              <a:latin typeface="Times New Roman" pitchFamily="18" charset="0"/>
              <a:cs typeface="Times New Roman" pitchFamily="18" charset="0"/>
            </a:endParaRPr>
          </a:p>
          <a:p>
            <a:pPr algn="just" eaLnBrk="1" hangingPunct="1">
              <a:lnSpc>
                <a:spcPct val="90000"/>
              </a:lnSpc>
            </a:pPr>
            <a:r>
              <a:rPr lang="en-US" altLang="en-US" sz="2000" dirty="0" err="1" smtClean="0">
                <a:latin typeface="Times New Roman" pitchFamily="18" charset="0"/>
                <a:cs typeface="Times New Roman" pitchFamily="18" charset="0"/>
              </a:rPr>
              <a:t>Tham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nhũng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gây</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ảnh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hưởng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lớn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đến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môi</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trường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kinh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doanh</a:t>
            </a:r>
            <a:endParaRPr lang="en-US" altLang="en-US" sz="2000" b="1" dirty="0" smtClean="0">
              <a:latin typeface="Times New Roman" pitchFamily="18" charset="0"/>
              <a:cs typeface="Times New Roman" pitchFamily="18" charset="0"/>
            </a:endParaRPr>
          </a:p>
          <a:p>
            <a:pPr algn="just" eaLnBrk="1" hangingPunct="1">
              <a:lnSpc>
                <a:spcPct val="90000"/>
              </a:lnSpc>
              <a:buFont typeface="Wingdings 2" pitchFamily="18" charset="2"/>
              <a:buNone/>
            </a:pPr>
            <a:r>
              <a:rPr lang="en-US" altLang="en-US" sz="2000" b="1" dirty="0" err="1" smtClean="0">
                <a:latin typeface="Times New Roman" pitchFamily="18" charset="0"/>
                <a:cs typeface="Times New Roman" pitchFamily="18" charset="0"/>
              </a:rPr>
              <a:t>Tác</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hại</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về</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xã</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hội</a:t>
            </a:r>
            <a:endParaRPr lang="en-US" altLang="en-US" sz="2000" b="1" dirty="0" smtClean="0">
              <a:latin typeface="Times New Roman" pitchFamily="18" charset="0"/>
              <a:cs typeface="Times New Roman" pitchFamily="18" charset="0"/>
            </a:endParaRPr>
          </a:p>
          <a:p>
            <a:pPr algn="just" eaLnBrk="1" hangingPunct="1">
              <a:lnSpc>
                <a:spcPct val="90000"/>
              </a:lnSpc>
            </a:pPr>
            <a:r>
              <a:rPr lang="en-US" altLang="en-US" sz="2000" dirty="0" err="1" smtClean="0">
                <a:latin typeface="Times New Roman" pitchFamily="18" charset="0"/>
                <a:cs typeface="Times New Roman" pitchFamily="18" charset="0"/>
              </a:rPr>
              <a:t>Tham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nhũng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làm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ảnh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hưởng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đến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các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giá</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trị</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các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chuẩn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mực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đạo</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đức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và</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pháp</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luật</a:t>
            </a:r>
            <a:endParaRPr lang="en-US" altLang="en-US" sz="2000" dirty="0" smtClean="0">
              <a:latin typeface="Times New Roman" pitchFamily="18" charset="0"/>
              <a:cs typeface="Times New Roman" pitchFamily="18" charset="0"/>
            </a:endParaRPr>
          </a:p>
          <a:p>
            <a:pPr algn="just" eaLnBrk="1" hangingPunct="1">
              <a:lnSpc>
                <a:spcPct val="90000"/>
              </a:lnSpc>
            </a:pPr>
            <a:r>
              <a:rPr lang="en-US" altLang="en-US" sz="2000" dirty="0" err="1" smtClean="0">
                <a:latin typeface="Times New Roman" pitchFamily="18" charset="0"/>
                <a:cs typeface="Times New Roman" pitchFamily="18" charset="0"/>
              </a:rPr>
              <a:t>Tham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nhũng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làm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xáo</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trộn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trật</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tự</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xã</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hội</a:t>
            </a:r>
            <a:endParaRPr lang="en-US" altLang="en-US" sz="2000" b="1" dirty="0" smtClean="0">
              <a:latin typeface="Times New Roman" pitchFamily="18" charset="0"/>
              <a:cs typeface="Times New Roman" pitchFamily="18" charset="0"/>
            </a:endParaRPr>
          </a:p>
          <a:p>
            <a:pPr eaLnBrk="1" hangingPunct="1">
              <a:lnSpc>
                <a:spcPct val="90000"/>
              </a:lnSpc>
            </a:pPr>
            <a:endParaRPr lang="en-US" altLang="en-US" sz="2000" b="1" dirty="0" smtClean="0">
              <a:latin typeface="Times New Roman" pitchFamily="18" charset="0"/>
              <a:cs typeface="Times New Roman" pitchFamily="18" charset="0"/>
            </a:endParaRPr>
          </a:p>
          <a:p>
            <a:pPr eaLnBrk="1" hangingPunct="1">
              <a:lnSpc>
                <a:spcPct val="90000"/>
              </a:lnSpc>
            </a:pPr>
            <a:endParaRPr lang="en-US" alt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30832995"/>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457200" y="304800"/>
            <a:ext cx="8229600" cy="1143000"/>
          </a:xfrm>
        </p:spPr>
        <p:txBody>
          <a:bodyPr/>
          <a:lstStyle/>
          <a:p>
            <a:pPr eaLnBrk="1" hangingPunct="1"/>
            <a:r>
              <a:rPr lang="en-US" altLang="en-US" dirty="0" smtClean="0">
                <a:solidFill>
                  <a:srgbClr val="FF0000"/>
                </a:solidFill>
              </a:rPr>
              <a:t>Ý </a:t>
            </a:r>
            <a:r>
              <a:rPr lang="en-US" altLang="en-US" err="1" smtClean="0">
                <a:solidFill>
                  <a:srgbClr val="FF0000"/>
                </a:solidFill>
              </a:rPr>
              <a:t>nghĩa</a:t>
            </a:r>
            <a:r>
              <a:rPr lang="en-US" altLang="en-US" smtClean="0">
                <a:solidFill>
                  <a:srgbClr val="FF0000"/>
                </a:solidFill>
              </a:rPr>
              <a:t> phòng, chống tham nhũng</a:t>
            </a:r>
            <a:endParaRPr lang="en-US" altLang="en-US" dirty="0" smtClean="0"/>
          </a:p>
        </p:txBody>
      </p:sp>
      <p:sp>
        <p:nvSpPr>
          <p:cNvPr id="10243" name="Rectangle 2"/>
          <p:cNvSpPr>
            <a:spLocks noGrp="1" noChangeArrowheads="1"/>
          </p:cNvSpPr>
          <p:nvPr>
            <p:ph idx="1"/>
          </p:nvPr>
        </p:nvSpPr>
        <p:spPr>
          <a:xfrm>
            <a:off x="838200" y="1524000"/>
            <a:ext cx="8007350" cy="5105400"/>
          </a:xfrm>
        </p:spPr>
        <p:txBody>
          <a:bodyPr/>
          <a:lstStyle/>
          <a:p>
            <a:pPr algn="just"/>
            <a:r>
              <a:rPr lang="en-US" altLang="en-US" sz="2800" b="1" dirty="0" err="1" smtClean="0">
                <a:latin typeface="Times New Roman" pitchFamily="18" charset="0"/>
                <a:cs typeface="Times New Roman" pitchFamily="18" charset="0"/>
              </a:rPr>
              <a:t>Phòng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chống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tham</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nhũng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góp</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phần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bảo</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vệ</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chế</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độ</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xây</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dựng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Nhà</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nước</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pháp</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quyền</a:t>
            </a:r>
            <a:endParaRPr lang="en-US" altLang="en-US" sz="2800" b="1" dirty="0">
              <a:latin typeface="Times New Roman" pitchFamily="18" charset="0"/>
              <a:cs typeface="Times New Roman" pitchFamily="18" charset="0"/>
            </a:endParaRPr>
          </a:p>
          <a:p>
            <a:pPr algn="just"/>
            <a:r>
              <a:rPr lang="en-US" altLang="en-US" sz="2800" b="1" dirty="0" err="1" smtClean="0">
                <a:latin typeface="Times New Roman" pitchFamily="18" charset="0"/>
                <a:cs typeface="Times New Roman" pitchFamily="18" charset="0"/>
              </a:rPr>
              <a:t>Phòng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chống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tham</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nhũng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góp</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phần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tăng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trưởng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kinh</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tế</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đất</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nước</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nâng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cao</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đời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sống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nhân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dân</a:t>
            </a:r>
            <a:endParaRPr lang="en-US" altLang="en-US" sz="2800" b="1" dirty="0" smtClean="0">
              <a:latin typeface="Times New Roman" pitchFamily="18" charset="0"/>
              <a:cs typeface="Times New Roman" pitchFamily="18" charset="0"/>
            </a:endParaRPr>
          </a:p>
          <a:p>
            <a:pPr algn="just">
              <a:lnSpc>
                <a:spcPct val="90000"/>
              </a:lnSpc>
            </a:pPr>
            <a:r>
              <a:rPr lang="en-US" altLang="en-US" sz="2800" b="1" dirty="0" err="1" smtClean="0">
                <a:latin typeface="Times New Roman" pitchFamily="18" charset="0"/>
                <a:cs typeface="Times New Roman" pitchFamily="18" charset="0"/>
              </a:rPr>
              <a:t>Phòng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chống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tham</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nhũng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góp</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phần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duy</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trì</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các</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giá</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trị</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đạo</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đức</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truyền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thống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làm</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lành</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mạnh</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các</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quan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hệ</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xã</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hội</a:t>
            </a:r>
            <a:r>
              <a:rPr lang="en-US" altLang="en-US" sz="2800" b="1" dirty="0" smtClean="0">
                <a:latin typeface="Times New Roman" pitchFamily="18" charset="0"/>
                <a:cs typeface="Times New Roman" pitchFamily="18" charset="0"/>
              </a:rPr>
              <a:t> </a:t>
            </a:r>
          </a:p>
          <a:p>
            <a:pPr algn="just">
              <a:lnSpc>
                <a:spcPct val="90000"/>
              </a:lnSpc>
            </a:pPr>
            <a:r>
              <a:rPr lang="en-US" altLang="en-US" sz="2800" b="1" dirty="0" err="1" smtClean="0">
                <a:latin typeface="Times New Roman" pitchFamily="18" charset="0"/>
                <a:cs typeface="Times New Roman" pitchFamily="18" charset="0"/>
              </a:rPr>
              <a:t>Phòng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chống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tham</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nhũng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góp</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phần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củng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cố</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niềm</a:t>
            </a:r>
            <a:r>
              <a:rPr lang="en-US" altLang="en-US" sz="2800" b="1" dirty="0" smtClean="0">
                <a:latin typeface="Times New Roman" pitchFamily="18" charset="0"/>
                <a:cs typeface="Times New Roman" pitchFamily="18" charset="0"/>
              </a:rPr>
              <a:t> tin </a:t>
            </a:r>
            <a:r>
              <a:rPr lang="en-US" altLang="en-US" sz="2800" b="1" dirty="0" err="1" smtClean="0">
                <a:latin typeface="Times New Roman" pitchFamily="18" charset="0"/>
                <a:cs typeface="Times New Roman" pitchFamily="18" charset="0"/>
              </a:rPr>
              <a:t>của</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nhân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dân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vào</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chế</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độ</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và</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pháp</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luật</a:t>
            </a:r>
            <a:r>
              <a:rPr lang="en-US" altLang="en-US" sz="2800" b="1" dirty="0" smtClean="0">
                <a:latin typeface="Times New Roman" pitchFamily="18" charset="0"/>
                <a:cs typeface="Times New Roman" pitchFamily="18" charset="0"/>
              </a:rPr>
              <a:t>  </a:t>
            </a:r>
          </a:p>
          <a:p>
            <a:pPr>
              <a:lnSpc>
                <a:spcPct val="90000"/>
              </a:lnSpc>
            </a:pPr>
            <a:endParaRPr lang="en-US" altLang="en-US" sz="2800" b="1" dirty="0" smtClean="0">
              <a:latin typeface="Times New Roman" pitchFamily="18" charset="0"/>
              <a:cs typeface="Times New Roman" pitchFamily="18" charset="0"/>
            </a:endParaRPr>
          </a:p>
          <a:p>
            <a:pPr>
              <a:lnSpc>
                <a:spcPct val="90000"/>
              </a:lnSpc>
            </a:pPr>
            <a:endParaRPr lang="en-US" altLang="en-US"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90442759"/>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latin typeface="Times New Roman" pitchFamily="18" charset="0"/>
                <a:cs typeface="Times New Roman" pitchFamily="18" charset="0"/>
              </a:rPr>
              <a:t>NỘI DUNG </a:t>
            </a:r>
            <a:endParaRPr lang="en-US" dirty="0">
              <a:latin typeface="Times New Roman" pitchFamily="18" charset="0"/>
              <a:cs typeface="Times New Roman" pitchFamily="18" charset="0"/>
            </a:endParaRPr>
          </a:p>
        </p:txBody>
      </p:sp>
      <p:sp>
        <p:nvSpPr>
          <p:cNvPr id="5" name="Content Placeholder 4"/>
          <p:cNvSpPr>
            <a:spLocks noGrp="1"/>
          </p:cNvSpPr>
          <p:nvPr>
            <p:ph idx="1"/>
            <p:custDataLst>
              <p:tags r:id="rId3"/>
            </p:custDataLst>
          </p:nvPr>
        </p:nvSpPr>
        <p:spPr>
          <a:xfrm>
            <a:off x="762000" y="1295401"/>
            <a:ext cx="8077200" cy="4598376"/>
          </a:xfrm>
        </p:spPr>
        <p:txBody>
          <a:bodyPr>
            <a:normAutofit/>
          </a:bodyPr>
          <a:lstStyle/>
          <a:p>
            <a:pPr algn="just"/>
            <a:r>
              <a:rPr lang="en-US" i="1" dirty="0" err="1" smtClean="0"/>
              <a:t>Trao</a:t>
            </a:r>
            <a:r>
              <a:rPr lang="en-US" i="1" dirty="0" smtClean="0"/>
              <a:t> </a:t>
            </a:r>
            <a:r>
              <a:rPr lang="en-US" i="1" dirty="0" err="1" smtClean="0"/>
              <a:t>đổi</a:t>
            </a:r>
            <a:r>
              <a:rPr lang="en-US" i="1" dirty="0" smtClean="0"/>
              <a:t> ý </a:t>
            </a:r>
            <a:r>
              <a:rPr lang="en-US" i="1" dirty="0" err="1" smtClean="0"/>
              <a:t>nghĩa</a:t>
            </a:r>
            <a:r>
              <a:rPr lang="en-US" i="1" dirty="0" smtClean="0"/>
              <a:t> </a:t>
            </a:r>
            <a:r>
              <a:rPr lang="en-US" i="1" dirty="0" err="1" smtClean="0"/>
              <a:t>của</a:t>
            </a:r>
            <a:r>
              <a:rPr lang="en-US" i="1" dirty="0" smtClean="0"/>
              <a:t> </a:t>
            </a:r>
            <a:r>
              <a:rPr lang="en-US" i="1" dirty="0" err="1" smtClean="0"/>
              <a:t>ngày</a:t>
            </a:r>
            <a:r>
              <a:rPr lang="en-US" i="1" dirty="0" smtClean="0"/>
              <a:t> </a:t>
            </a:r>
            <a:r>
              <a:rPr lang="en-US" i="1" dirty="0" err="1" smtClean="0"/>
              <a:t>pháp</a:t>
            </a:r>
            <a:r>
              <a:rPr lang="en-US" i="1" dirty="0" smtClean="0"/>
              <a:t> </a:t>
            </a:r>
            <a:r>
              <a:rPr lang="en-US" i="1" dirty="0" err="1" smtClean="0"/>
              <a:t>luật</a:t>
            </a:r>
            <a:r>
              <a:rPr lang="en-US" i="1" dirty="0" smtClean="0"/>
              <a:t>, ý </a:t>
            </a:r>
            <a:r>
              <a:rPr lang="en-US" i="1" dirty="0" err="1" smtClean="0"/>
              <a:t>nghĩa</a:t>
            </a:r>
            <a:r>
              <a:rPr lang="en-US" i="1" dirty="0" smtClean="0"/>
              <a:t> </a:t>
            </a:r>
            <a:r>
              <a:rPr lang="en-US" i="1" dirty="0" err="1" smtClean="0"/>
              <a:t>của</a:t>
            </a:r>
            <a:r>
              <a:rPr lang="en-US" i="1" dirty="0" smtClean="0"/>
              <a:t> </a:t>
            </a:r>
            <a:r>
              <a:rPr lang="en-US" i="1" dirty="0" err="1" smtClean="0"/>
              <a:t>chính</a:t>
            </a:r>
            <a:r>
              <a:rPr lang="en-US" i="1" dirty="0" smtClean="0"/>
              <a:t> </a:t>
            </a:r>
            <a:r>
              <a:rPr lang="en-US" i="1" dirty="0" err="1" smtClean="0"/>
              <a:t>sách</a:t>
            </a:r>
            <a:r>
              <a:rPr lang="en-US" i="1" dirty="0" smtClean="0"/>
              <a:t> </a:t>
            </a:r>
            <a:r>
              <a:rPr lang="en-US" i="1" dirty="0" err="1" smtClean="0"/>
              <a:t>tuyên</a:t>
            </a:r>
            <a:r>
              <a:rPr lang="en-US" i="1" dirty="0" smtClean="0"/>
              <a:t> </a:t>
            </a:r>
            <a:r>
              <a:rPr lang="en-US" i="1" dirty="0" err="1" smtClean="0"/>
              <a:t>truyền</a:t>
            </a:r>
            <a:r>
              <a:rPr lang="en-US" i="1" dirty="0" smtClean="0"/>
              <a:t> </a:t>
            </a:r>
            <a:r>
              <a:rPr lang="en-US" i="1" dirty="0" err="1" smtClean="0"/>
              <a:t>pháp</a:t>
            </a:r>
            <a:r>
              <a:rPr lang="en-US" i="1" dirty="0" smtClean="0"/>
              <a:t> </a:t>
            </a:r>
            <a:r>
              <a:rPr lang="en-US" i="1" dirty="0" err="1" smtClean="0"/>
              <a:t>luật</a:t>
            </a:r>
            <a:r>
              <a:rPr lang="en-US" i="1" dirty="0" smtClean="0"/>
              <a:t> </a:t>
            </a:r>
            <a:r>
              <a:rPr lang="en-US" i="1" dirty="0" err="1" smtClean="0"/>
              <a:t>của</a:t>
            </a:r>
            <a:r>
              <a:rPr lang="en-US" i="1" dirty="0" smtClean="0"/>
              <a:t> </a:t>
            </a:r>
            <a:r>
              <a:rPr lang="en-US" i="1" dirty="0" err="1" smtClean="0"/>
              <a:t>Đảng</a:t>
            </a:r>
            <a:r>
              <a:rPr lang="en-US" i="1" dirty="0" smtClean="0"/>
              <a:t> </a:t>
            </a:r>
            <a:r>
              <a:rPr lang="en-US" i="1" dirty="0" err="1" smtClean="0"/>
              <a:t>và</a:t>
            </a:r>
            <a:r>
              <a:rPr lang="en-US" i="1" dirty="0" smtClean="0"/>
              <a:t> </a:t>
            </a:r>
            <a:r>
              <a:rPr lang="en-US" i="1" dirty="0" err="1" smtClean="0"/>
              <a:t>Nhà</a:t>
            </a:r>
            <a:r>
              <a:rPr lang="en-US" i="1" dirty="0" smtClean="0"/>
              <a:t> </a:t>
            </a:r>
            <a:r>
              <a:rPr lang="en-US" i="1" dirty="0" err="1" smtClean="0"/>
              <a:t>nước</a:t>
            </a:r>
            <a:r>
              <a:rPr lang="en-US" i="1" dirty="0" smtClean="0"/>
              <a:t>. </a:t>
            </a:r>
          </a:p>
          <a:p>
            <a:pPr algn="just"/>
            <a:r>
              <a:rPr lang="en-US" i="1" dirty="0" err="1" smtClean="0"/>
              <a:t>Tại</a:t>
            </a:r>
            <a:r>
              <a:rPr lang="en-US" i="1" dirty="0" smtClean="0"/>
              <a:t> </a:t>
            </a:r>
            <a:r>
              <a:rPr lang="en-US" i="1" dirty="0" err="1" smtClean="0"/>
              <a:t>sao</a:t>
            </a:r>
            <a:r>
              <a:rPr lang="en-US" i="1" dirty="0" smtClean="0"/>
              <a:t> </a:t>
            </a:r>
            <a:r>
              <a:rPr lang="en-US" i="1" dirty="0" err="1" smtClean="0"/>
              <a:t>công</a:t>
            </a:r>
            <a:r>
              <a:rPr lang="en-US" i="1" dirty="0" smtClean="0"/>
              <a:t> </a:t>
            </a:r>
            <a:r>
              <a:rPr lang="en-US" i="1" dirty="0" err="1" smtClean="0"/>
              <a:t>dân</a:t>
            </a:r>
            <a:r>
              <a:rPr lang="en-US" i="1" dirty="0" smtClean="0"/>
              <a:t> </a:t>
            </a:r>
            <a:r>
              <a:rPr lang="en-US" i="1" dirty="0" err="1" smtClean="0"/>
              <a:t>có</a:t>
            </a:r>
            <a:r>
              <a:rPr lang="en-US" i="1" dirty="0" smtClean="0"/>
              <a:t> </a:t>
            </a:r>
            <a:r>
              <a:rPr lang="en-US" i="1" dirty="0" err="1" smtClean="0"/>
              <a:t>nghĩa</a:t>
            </a:r>
            <a:r>
              <a:rPr lang="en-US" i="1" dirty="0" smtClean="0"/>
              <a:t> </a:t>
            </a:r>
            <a:r>
              <a:rPr lang="en-US" i="1" dirty="0" err="1" smtClean="0"/>
              <a:t>vụ</a:t>
            </a:r>
            <a:r>
              <a:rPr lang="en-US" i="1" dirty="0" smtClean="0"/>
              <a:t> </a:t>
            </a:r>
            <a:r>
              <a:rPr lang="en-US" i="1" dirty="0" err="1" smtClean="0"/>
              <a:t>tìm</a:t>
            </a:r>
            <a:r>
              <a:rPr lang="en-US" i="1" dirty="0" smtClean="0"/>
              <a:t> </a:t>
            </a:r>
            <a:r>
              <a:rPr lang="en-US" i="1" dirty="0" err="1" smtClean="0"/>
              <a:t>hiểu</a:t>
            </a:r>
            <a:r>
              <a:rPr lang="en-US" i="1" dirty="0" smtClean="0"/>
              <a:t> </a:t>
            </a:r>
            <a:r>
              <a:rPr lang="en-US" i="1" dirty="0" err="1" smtClean="0"/>
              <a:t>pháp</a:t>
            </a:r>
            <a:r>
              <a:rPr lang="en-US" i="1" dirty="0" smtClean="0"/>
              <a:t> </a:t>
            </a:r>
            <a:r>
              <a:rPr lang="en-US" i="1" dirty="0" err="1" smtClean="0"/>
              <a:t>luật</a:t>
            </a:r>
            <a:r>
              <a:rPr lang="en-US" i="1" dirty="0" smtClean="0"/>
              <a:t> </a:t>
            </a:r>
            <a:r>
              <a:rPr lang="en-US" i="1" dirty="0" err="1" smtClean="0"/>
              <a:t>và</a:t>
            </a:r>
            <a:r>
              <a:rPr lang="en-US" i="1" dirty="0" smtClean="0"/>
              <a:t> </a:t>
            </a:r>
            <a:r>
              <a:rPr lang="en-US" i="1" dirty="0" err="1" smtClean="0"/>
              <a:t>tuân</a:t>
            </a:r>
            <a:r>
              <a:rPr lang="en-US" i="1" dirty="0" smtClean="0"/>
              <a:t> </a:t>
            </a:r>
            <a:r>
              <a:rPr lang="en-US" i="1" dirty="0" err="1" smtClean="0"/>
              <a:t>thủ</a:t>
            </a:r>
            <a:r>
              <a:rPr lang="en-US" i="1" dirty="0" smtClean="0"/>
              <a:t> </a:t>
            </a:r>
            <a:r>
              <a:rPr lang="en-US" i="1" dirty="0" err="1" smtClean="0"/>
              <a:t>pháp</a:t>
            </a:r>
            <a:r>
              <a:rPr lang="en-US" i="1" dirty="0" smtClean="0"/>
              <a:t> </a:t>
            </a:r>
            <a:r>
              <a:rPr lang="en-US" i="1" dirty="0" err="1" smtClean="0"/>
              <a:t>luật</a:t>
            </a:r>
            <a:r>
              <a:rPr lang="en-US" i="1" dirty="0" smtClean="0"/>
              <a:t>  </a:t>
            </a:r>
            <a:endParaRPr lang="en-US" dirty="0"/>
          </a:p>
          <a:p>
            <a:pPr algn="just"/>
            <a:r>
              <a:rPr lang="en-US" i="1" dirty="0" err="1"/>
              <a:t>Tuyên</a:t>
            </a:r>
            <a:r>
              <a:rPr lang="en-US" i="1" dirty="0"/>
              <a:t> </a:t>
            </a:r>
            <a:r>
              <a:rPr lang="en-US" i="1" dirty="0" err="1"/>
              <a:t>truyền</a:t>
            </a:r>
            <a:r>
              <a:rPr lang="en-US" i="1" dirty="0"/>
              <a:t> </a:t>
            </a:r>
            <a:r>
              <a:rPr lang="en-US" i="1" dirty="0" err="1" smtClean="0"/>
              <a:t>một</a:t>
            </a:r>
            <a:r>
              <a:rPr lang="en-US" i="1" dirty="0" smtClean="0"/>
              <a:t> </a:t>
            </a:r>
            <a:r>
              <a:rPr lang="en-US" i="1" dirty="0" err="1" smtClean="0"/>
              <a:t>số</a:t>
            </a:r>
            <a:r>
              <a:rPr lang="en-US" i="1" dirty="0" smtClean="0"/>
              <a:t> </a:t>
            </a:r>
            <a:r>
              <a:rPr lang="en-US" i="1" dirty="0" err="1" smtClean="0"/>
              <a:t>nội</a:t>
            </a:r>
            <a:r>
              <a:rPr lang="en-US" i="1" dirty="0" smtClean="0"/>
              <a:t> dung </a:t>
            </a:r>
            <a:r>
              <a:rPr lang="en-US" i="1" dirty="0" err="1" smtClean="0"/>
              <a:t>về</a:t>
            </a:r>
            <a:r>
              <a:rPr lang="en-US" i="1" dirty="0" smtClean="0"/>
              <a:t> </a:t>
            </a:r>
            <a:r>
              <a:rPr lang="en-US" i="1" dirty="0" err="1" smtClean="0"/>
              <a:t>pháp</a:t>
            </a:r>
            <a:r>
              <a:rPr lang="en-US" i="1" dirty="0" smtClean="0"/>
              <a:t> </a:t>
            </a:r>
            <a:r>
              <a:rPr lang="en-US" i="1" dirty="0" err="1" smtClean="0"/>
              <a:t>luật</a:t>
            </a:r>
            <a:r>
              <a:rPr lang="en-US" i="1" dirty="0" smtClean="0"/>
              <a:t> </a:t>
            </a:r>
            <a:r>
              <a:rPr lang="en-US" i="1" dirty="0" err="1" smtClean="0"/>
              <a:t>lao</a:t>
            </a:r>
            <a:r>
              <a:rPr lang="en-US" i="1" dirty="0" smtClean="0"/>
              <a:t> </a:t>
            </a:r>
            <a:r>
              <a:rPr lang="en-US" i="1" dirty="0" err="1" smtClean="0"/>
              <a:t>động</a:t>
            </a:r>
            <a:r>
              <a:rPr lang="en-US" i="1" dirty="0" smtClean="0"/>
              <a:t>, </a:t>
            </a:r>
            <a:r>
              <a:rPr lang="en-US" i="1" dirty="0" err="1" smtClean="0"/>
              <a:t>Luật</a:t>
            </a:r>
            <a:r>
              <a:rPr lang="en-US" i="1" dirty="0" smtClean="0"/>
              <a:t> </a:t>
            </a:r>
            <a:r>
              <a:rPr lang="en-US" i="1" dirty="0" err="1" smtClean="0"/>
              <a:t>Công</a:t>
            </a:r>
            <a:r>
              <a:rPr lang="en-US" i="1" dirty="0" smtClean="0"/>
              <a:t> </a:t>
            </a:r>
            <a:r>
              <a:rPr lang="en-US" i="1" dirty="0" err="1" smtClean="0"/>
              <a:t>Đoàn</a:t>
            </a:r>
            <a:r>
              <a:rPr lang="en-US" i="1" dirty="0" smtClean="0"/>
              <a:t>, </a:t>
            </a:r>
            <a:r>
              <a:rPr lang="en-US" i="1" dirty="0" err="1" smtClean="0"/>
              <a:t>Luật</a:t>
            </a:r>
            <a:r>
              <a:rPr lang="en-US" i="1" dirty="0" smtClean="0"/>
              <a:t> BHXH, BHYT, </a:t>
            </a:r>
            <a:r>
              <a:rPr lang="en-US" i="1" dirty="0" err="1" smtClean="0"/>
              <a:t>phòng</a:t>
            </a:r>
            <a:r>
              <a:rPr lang="en-US" i="1" dirty="0" smtClean="0"/>
              <a:t> </a:t>
            </a:r>
            <a:r>
              <a:rPr lang="en-US" i="1" dirty="0" err="1" smtClean="0"/>
              <a:t>chống</a:t>
            </a:r>
            <a:r>
              <a:rPr lang="en-US" i="1" dirty="0" smtClean="0"/>
              <a:t> </a:t>
            </a:r>
            <a:r>
              <a:rPr lang="en-US" i="1" dirty="0" err="1" smtClean="0"/>
              <a:t>tham</a:t>
            </a:r>
            <a:r>
              <a:rPr lang="en-US" i="1" dirty="0" smtClean="0"/>
              <a:t> </a:t>
            </a:r>
            <a:r>
              <a:rPr lang="en-US" i="1" dirty="0" err="1" smtClean="0"/>
              <a:t>nhũng</a:t>
            </a:r>
            <a:r>
              <a:rPr lang="en-US" i="1" dirty="0" smtClean="0"/>
              <a:t>, </a:t>
            </a:r>
            <a:r>
              <a:rPr lang="en-US" i="1" dirty="0" err="1" smtClean="0"/>
              <a:t>lãng</a:t>
            </a:r>
            <a:r>
              <a:rPr lang="en-US" i="1" dirty="0" smtClean="0"/>
              <a:t> </a:t>
            </a:r>
            <a:r>
              <a:rPr lang="en-US" i="1" dirty="0" err="1" smtClean="0"/>
              <a:t>phí</a:t>
            </a:r>
            <a:r>
              <a:rPr lang="en-US" i="1" dirty="0" smtClean="0"/>
              <a:t>.</a:t>
            </a:r>
            <a:endParaRPr lang="en-US" dirty="0" smtClean="0"/>
          </a:p>
        </p:txBody>
      </p:sp>
      <p:sp>
        <p:nvSpPr>
          <p:cNvPr id="3" name="Date Placeholder 2"/>
          <p:cNvSpPr>
            <a:spLocks noGrp="1"/>
          </p:cNvSpPr>
          <p:nvPr>
            <p:ph type="dt" sz="half" idx="10"/>
          </p:nvPr>
        </p:nvSpPr>
        <p:spPr/>
        <p:txBody>
          <a:bodyPr/>
          <a:lstStyle/>
          <a:p>
            <a:r>
              <a:rPr lang="en-US" smtClean="0"/>
              <a:t>29/11/2018</a:t>
            </a:r>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457200" y="0"/>
            <a:ext cx="8229600" cy="1143000"/>
          </a:xfrm>
        </p:spPr>
        <p:txBody>
          <a:bodyPr/>
          <a:lstStyle/>
          <a:p>
            <a:pPr eaLnBrk="1" hangingPunct="1"/>
            <a:r>
              <a:rPr lang="en-US" altLang="en-US" sz="4000" dirty="0" err="1" smtClean="0">
                <a:solidFill>
                  <a:srgbClr val="FF0000"/>
                </a:solidFill>
              </a:rPr>
              <a:t>Trách</a:t>
            </a:r>
            <a:r>
              <a:rPr lang="en-US" altLang="en-US" sz="4000" dirty="0" smtClean="0">
                <a:solidFill>
                  <a:srgbClr val="FF0000"/>
                </a:solidFill>
              </a:rPr>
              <a:t> </a:t>
            </a:r>
            <a:r>
              <a:rPr lang="en-US" altLang="en-US" sz="4000" dirty="0" err="1" smtClean="0">
                <a:solidFill>
                  <a:srgbClr val="FF0000"/>
                </a:solidFill>
              </a:rPr>
              <a:t>nhiệm</a:t>
            </a:r>
            <a:r>
              <a:rPr lang="en-US" altLang="en-US" sz="4000" dirty="0" smtClean="0">
                <a:solidFill>
                  <a:srgbClr val="FF0000"/>
                </a:solidFill>
              </a:rPr>
              <a:t> </a:t>
            </a:r>
            <a:r>
              <a:rPr lang="en-US" altLang="en-US" sz="4000" dirty="0" err="1" smtClean="0">
                <a:solidFill>
                  <a:srgbClr val="FF0000"/>
                </a:solidFill>
              </a:rPr>
              <a:t>công</a:t>
            </a:r>
            <a:r>
              <a:rPr lang="en-US" altLang="en-US" sz="4000" dirty="0" smtClean="0">
                <a:solidFill>
                  <a:srgbClr val="FF0000"/>
                </a:solidFill>
              </a:rPr>
              <a:t> </a:t>
            </a:r>
            <a:r>
              <a:rPr lang="en-US" altLang="en-US" sz="4000" dirty="0" err="1" smtClean="0">
                <a:solidFill>
                  <a:srgbClr val="FF0000"/>
                </a:solidFill>
              </a:rPr>
              <a:t>dân</a:t>
            </a:r>
            <a:r>
              <a:rPr lang="en-US" altLang="en-US" sz="4000" dirty="0" smtClean="0">
                <a:solidFill>
                  <a:srgbClr val="FF0000"/>
                </a:solidFill>
              </a:rPr>
              <a:t> </a:t>
            </a:r>
            <a:r>
              <a:rPr lang="en-US" altLang="en-US" sz="4000" dirty="0" err="1" smtClean="0">
                <a:solidFill>
                  <a:srgbClr val="FF0000"/>
                </a:solidFill>
              </a:rPr>
              <a:t>trong</a:t>
            </a:r>
            <a:r>
              <a:rPr lang="en-US" altLang="en-US" sz="4000" dirty="0" smtClean="0">
                <a:solidFill>
                  <a:srgbClr val="FF0000"/>
                </a:solidFill>
              </a:rPr>
              <a:t> PCTN</a:t>
            </a:r>
          </a:p>
        </p:txBody>
      </p:sp>
      <p:sp>
        <p:nvSpPr>
          <p:cNvPr id="11267" name="Rectangle 3"/>
          <p:cNvSpPr>
            <a:spLocks noGrp="1" noChangeArrowheads="1"/>
          </p:cNvSpPr>
          <p:nvPr>
            <p:ph idx="1"/>
          </p:nvPr>
        </p:nvSpPr>
        <p:spPr>
          <a:xfrm>
            <a:off x="838200" y="1143000"/>
            <a:ext cx="8007350" cy="5486400"/>
          </a:xfrm>
        </p:spPr>
        <p:txBody>
          <a:bodyPr>
            <a:normAutofit lnSpcReduction="10000"/>
          </a:bodyPr>
          <a:lstStyle/>
          <a:p>
            <a:pPr algn="just"/>
            <a:r>
              <a:rPr lang="en-US" altLang="en-US" sz="2800" b="1" i="1" dirty="0" err="1" smtClean="0">
                <a:latin typeface="Times New Roman" pitchFamily="18" charset="0"/>
                <a:cs typeface="Times New Roman" pitchFamily="18" charset="0"/>
              </a:rPr>
              <a:t>Chấp</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hành</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nghiêm</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chỉnh</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pháp</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luật</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về</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phòng</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chống</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tham</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nhũng</a:t>
            </a:r>
            <a:r>
              <a:rPr lang="en-US" altLang="en-US" sz="2800" b="1" i="1" dirty="0" smtClean="0">
                <a:latin typeface="Times New Roman" pitchFamily="18" charset="0"/>
                <a:cs typeface="Times New Roman" pitchFamily="18" charset="0"/>
              </a:rPr>
              <a:t>.</a:t>
            </a:r>
          </a:p>
          <a:p>
            <a:pPr algn="just"/>
            <a:r>
              <a:rPr lang="en-US" altLang="en-US" sz="2800" b="1" i="1" dirty="0" err="1" smtClean="0">
                <a:latin typeface="Times New Roman" pitchFamily="18" charset="0"/>
                <a:cs typeface="Times New Roman" pitchFamily="18" charset="0"/>
              </a:rPr>
              <a:t>Lên</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án</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đấu</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tranh</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với</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những</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người</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có</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hành</a:t>
            </a:r>
            <a:r>
              <a:rPr lang="en-US" altLang="en-US" sz="2800" b="1" i="1" dirty="0" smtClean="0">
                <a:latin typeface="Times New Roman" pitchFamily="18" charset="0"/>
                <a:cs typeface="Times New Roman" pitchFamily="18" charset="0"/>
              </a:rPr>
              <a:t> vi </a:t>
            </a:r>
            <a:r>
              <a:rPr lang="en-US" altLang="en-US" sz="2800" b="1" i="1" dirty="0" err="1" smtClean="0">
                <a:latin typeface="Times New Roman" pitchFamily="18" charset="0"/>
                <a:cs typeface="Times New Roman" pitchFamily="18" charset="0"/>
              </a:rPr>
              <a:t>tham</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nhũng</a:t>
            </a:r>
            <a:endParaRPr lang="en-US" altLang="en-US" sz="2800" dirty="0" smtClean="0">
              <a:latin typeface="Times New Roman" pitchFamily="18" charset="0"/>
              <a:cs typeface="Times New Roman" pitchFamily="18" charset="0"/>
            </a:endParaRPr>
          </a:p>
          <a:p>
            <a:pPr algn="just"/>
            <a:r>
              <a:rPr lang="en-US" altLang="en-US" sz="2800" b="1" i="1" dirty="0" err="1" smtClean="0">
                <a:latin typeface="Times New Roman" pitchFamily="18" charset="0"/>
                <a:cs typeface="Times New Roman" pitchFamily="18" charset="0"/>
              </a:rPr>
              <a:t>Phát</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hiện</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tố</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cáo</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hành</a:t>
            </a:r>
            <a:r>
              <a:rPr lang="en-US" altLang="en-US" sz="2800" b="1" i="1" dirty="0" smtClean="0">
                <a:latin typeface="Times New Roman" pitchFamily="18" charset="0"/>
                <a:cs typeface="Times New Roman" pitchFamily="18" charset="0"/>
              </a:rPr>
              <a:t> vi </a:t>
            </a:r>
            <a:r>
              <a:rPr lang="en-US" altLang="en-US" sz="2800" b="1" i="1" dirty="0" err="1" smtClean="0">
                <a:latin typeface="Times New Roman" pitchFamily="18" charset="0"/>
                <a:cs typeface="Times New Roman" pitchFamily="18" charset="0"/>
              </a:rPr>
              <a:t>tham</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nhũng</a:t>
            </a:r>
            <a:endParaRPr lang="en-US" altLang="en-US" sz="2800" dirty="0" smtClean="0">
              <a:latin typeface="Times New Roman" pitchFamily="18" charset="0"/>
              <a:cs typeface="Times New Roman" pitchFamily="18" charset="0"/>
            </a:endParaRPr>
          </a:p>
          <a:p>
            <a:pPr algn="just"/>
            <a:r>
              <a:rPr lang="en-US" altLang="en-US" sz="2800" b="1" i="1" dirty="0" err="1" smtClean="0">
                <a:latin typeface="Times New Roman" pitchFamily="18" charset="0"/>
                <a:cs typeface="Times New Roman" pitchFamily="18" charset="0"/>
              </a:rPr>
              <a:t>Hợp</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tác</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với</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các</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cơ</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quan</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có</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thẩm</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quyền</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trong</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việc</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xác</a:t>
            </a:r>
            <a:r>
              <a:rPr lang="en-US" altLang="en-US" sz="2800" b="1" i="1" dirty="0" smtClean="0">
                <a:latin typeface="Times New Roman" pitchFamily="18" charset="0"/>
                <a:cs typeface="Times New Roman" pitchFamily="18" charset="0"/>
              </a:rPr>
              <a:t> minh, </a:t>
            </a:r>
            <a:r>
              <a:rPr lang="en-US" altLang="en-US" sz="2800" b="1" i="1" dirty="0" err="1" smtClean="0">
                <a:latin typeface="Times New Roman" pitchFamily="18" charset="0"/>
                <a:cs typeface="Times New Roman" pitchFamily="18" charset="0"/>
              </a:rPr>
              <a:t>xử</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lý</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hành</a:t>
            </a:r>
            <a:r>
              <a:rPr lang="en-US" altLang="en-US" sz="2800" b="1" i="1" dirty="0" smtClean="0">
                <a:latin typeface="Times New Roman" pitchFamily="18" charset="0"/>
                <a:cs typeface="Times New Roman" pitchFamily="18" charset="0"/>
              </a:rPr>
              <a:t> vi </a:t>
            </a:r>
            <a:r>
              <a:rPr lang="en-US" altLang="en-US" sz="2800" b="1" i="1" dirty="0" err="1" smtClean="0">
                <a:latin typeface="Times New Roman" pitchFamily="18" charset="0"/>
                <a:cs typeface="Times New Roman" pitchFamily="18" charset="0"/>
              </a:rPr>
              <a:t>tham</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nhũng</a:t>
            </a:r>
            <a:endParaRPr lang="en-US" altLang="en-US" sz="2800" dirty="0" smtClean="0">
              <a:latin typeface="Times New Roman" pitchFamily="18" charset="0"/>
              <a:cs typeface="Times New Roman" pitchFamily="18" charset="0"/>
            </a:endParaRPr>
          </a:p>
          <a:p>
            <a:pPr algn="just"/>
            <a:r>
              <a:rPr lang="en-US" altLang="en-US" sz="2800" b="1" i="1" dirty="0" err="1" smtClean="0">
                <a:latin typeface="Times New Roman" pitchFamily="18" charset="0"/>
                <a:cs typeface="Times New Roman" pitchFamily="18" charset="0"/>
              </a:rPr>
              <a:t>Kiến</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nghị</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với</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cơ</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quan</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nhà</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nước</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có</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thẩm</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quyền</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hoàn</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thiện</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cơ</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chế</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chính</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sách</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pháp</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luật</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về</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phòng</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chống</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tham</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nhũng</a:t>
            </a:r>
            <a:endParaRPr lang="en-US" altLang="en-US" sz="2800" dirty="0" smtClean="0">
              <a:latin typeface="Times New Roman" pitchFamily="18" charset="0"/>
              <a:cs typeface="Times New Roman" pitchFamily="18" charset="0"/>
            </a:endParaRPr>
          </a:p>
          <a:p>
            <a:pPr algn="just"/>
            <a:r>
              <a:rPr lang="en-US" altLang="en-US" sz="2800" b="1" i="1" dirty="0" err="1" smtClean="0">
                <a:latin typeface="Times New Roman" pitchFamily="18" charset="0"/>
                <a:cs typeface="Times New Roman" pitchFamily="18" charset="0"/>
              </a:rPr>
              <a:t>Góp</a:t>
            </a:r>
            <a:r>
              <a:rPr lang="en-US" altLang="en-US" sz="2800" b="1" i="1" dirty="0" smtClean="0">
                <a:latin typeface="Times New Roman" pitchFamily="18" charset="0"/>
                <a:cs typeface="Times New Roman" pitchFamily="18" charset="0"/>
              </a:rPr>
              <a:t> ý </a:t>
            </a:r>
            <a:r>
              <a:rPr lang="en-US" altLang="en-US" sz="2800" b="1" i="1" dirty="0" err="1" smtClean="0">
                <a:latin typeface="Times New Roman" pitchFamily="18" charset="0"/>
                <a:cs typeface="Times New Roman" pitchFamily="18" charset="0"/>
              </a:rPr>
              <a:t>kiến</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xây</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dựng</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pháp</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luật</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về</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phòng</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chống</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tham</a:t>
            </a:r>
            <a:r>
              <a:rPr lang="en-US" altLang="en-US" sz="2800" b="1" i="1" dirty="0" smtClean="0">
                <a:latin typeface="Times New Roman" pitchFamily="18" charset="0"/>
                <a:cs typeface="Times New Roman" pitchFamily="18" charset="0"/>
              </a:rPr>
              <a:t> </a:t>
            </a:r>
            <a:r>
              <a:rPr lang="en-US" altLang="en-US" sz="2800" b="1" i="1" dirty="0" err="1" smtClean="0">
                <a:latin typeface="Times New Roman" pitchFamily="18" charset="0"/>
                <a:cs typeface="Times New Roman" pitchFamily="18" charset="0"/>
              </a:rPr>
              <a:t>nhũng</a:t>
            </a:r>
            <a:endParaRPr lang="en-US" altLang="en-US" sz="2800" dirty="0" smtClean="0">
              <a:latin typeface="Times New Roman" pitchFamily="18" charset="0"/>
              <a:cs typeface="Times New Roman" pitchFamily="18" charset="0"/>
            </a:endParaRPr>
          </a:p>
          <a:p>
            <a:endParaRPr lang="en-US" alt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318093706"/>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1676400" y="1905000"/>
            <a:ext cx="6934200" cy="1695450"/>
          </a:xfrm>
          <a:prstGeom prst="rect">
            <a:avLst/>
          </a:prstGeom>
        </p:spPr>
        <p:txBody>
          <a:bodyPr wrap="none" fromWordArt="1">
            <a:prstTxWarp prst="textPlain">
              <a:avLst>
                <a:gd name="adj" fmla="val 50000"/>
              </a:avLst>
            </a:prstTxWarp>
          </a:bodyPr>
          <a:lstStyle/>
          <a:p>
            <a:pPr algn="just"/>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Segoe Script" pitchFamily="34" charset="0"/>
              </a:rPr>
              <a:t>CÁM ƠN QUÝ THẦY, CÔ ĐÃ LẮNG NGHE </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Segoe Script" pitchFamily="34" charset="0"/>
            </a:endParaRPr>
          </a:p>
        </p:txBody>
      </p:sp>
    </p:spTree>
    <p:extLst>
      <p:ext uri="{BB962C8B-B14F-4D97-AF65-F5344CB8AC3E}">
        <p14:creationId xmlns:p14="http://schemas.microsoft.com/office/powerpoint/2010/main" val="392719510"/>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95996" y="1423310"/>
            <a:ext cx="7772400" cy="589619"/>
          </a:xfrm>
          <a:prstGeom prst="rect">
            <a:avLst/>
          </a:prstGeom>
          <a:noFill/>
        </p:spPr>
        <p:txBody>
          <a:bodyPr wrap="square" rtlCol="0">
            <a:normAutofit/>
          </a:bodyPr>
          <a:lstStyle/>
          <a:p>
            <a:pPr algn="ctr"/>
            <a:r>
              <a:rPr lang="en-US" sz="2400" b="1" dirty="0" smtClean="0">
                <a:latin typeface="Arial" panose="020B0604020202020204" pitchFamily="34" charset="0"/>
                <a:cs typeface="Arial" panose="020B0604020202020204" pitchFamily="34" charset="0"/>
              </a:rPr>
              <a:t>Ý </a:t>
            </a:r>
            <a:r>
              <a:rPr lang="en-US" sz="2400" b="1" dirty="0" err="1" smtClean="0">
                <a:latin typeface="Arial" panose="020B0604020202020204" pitchFamily="34" charset="0"/>
                <a:cs typeface="Arial" panose="020B0604020202020204" pitchFamily="34" charset="0"/>
              </a:rPr>
              <a:t>nghĩa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ngày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pháp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luật</a:t>
            </a:r>
            <a:r>
              <a:rPr lang="en-US" sz="2400" b="1" dirty="0" smtClean="0">
                <a:latin typeface="Arial" panose="020B0604020202020204" pitchFamily="34" charset="0"/>
                <a:cs typeface="Arial" panose="020B0604020202020204" pitchFamily="34" charset="0"/>
              </a:rPr>
              <a:t> 9/11</a:t>
            </a:r>
            <a:endParaRPr lang="en-US" sz="2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200" y="3886200"/>
            <a:ext cx="8610600" cy="14681517"/>
          </a:xfrm>
          <a:prstGeom prst="rect">
            <a:avLst/>
          </a:prstGeom>
        </p:spPr>
      </p:pic>
      <p:sp>
        <p:nvSpPr>
          <p:cNvPr id="5" name="Title 1"/>
          <p:cNvSpPr txBox="1">
            <a:spLocks/>
          </p:cNvSpPr>
          <p:nvPr>
            <p:custDataLst>
              <p:tags r:id="rId1"/>
            </p:custDataLst>
          </p:nvPr>
        </p:nvSpPr>
        <p:spPr>
          <a:xfrm>
            <a:off x="762000" y="269632"/>
            <a:ext cx="8077200" cy="11430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2400" b="1" i="1" dirty="0" err="1"/>
              <a:t>Trao</a:t>
            </a:r>
            <a:r>
              <a:rPr lang="en-US" sz="2400" b="1" i="1" dirty="0"/>
              <a:t> </a:t>
            </a:r>
            <a:r>
              <a:rPr lang="en-US" sz="2400" b="1" i="1" dirty="0" err="1"/>
              <a:t>đổi</a:t>
            </a:r>
            <a:r>
              <a:rPr lang="en-US" sz="2400" b="1" i="1" dirty="0"/>
              <a:t> ý </a:t>
            </a:r>
            <a:r>
              <a:rPr lang="en-US" sz="2400" b="1" i="1" dirty="0" err="1"/>
              <a:t>nghĩa</a:t>
            </a:r>
            <a:r>
              <a:rPr lang="en-US" sz="2400" b="1" i="1" dirty="0"/>
              <a:t> </a:t>
            </a:r>
            <a:r>
              <a:rPr lang="en-US" sz="2400" b="1" i="1" dirty="0" err="1"/>
              <a:t>của</a:t>
            </a:r>
            <a:r>
              <a:rPr lang="en-US" sz="2400" b="1" i="1" dirty="0"/>
              <a:t> </a:t>
            </a:r>
            <a:r>
              <a:rPr lang="en-US" sz="2400" b="1" i="1" dirty="0" err="1"/>
              <a:t>ngày</a:t>
            </a:r>
            <a:r>
              <a:rPr lang="en-US" sz="2400" b="1" i="1" dirty="0"/>
              <a:t> </a:t>
            </a:r>
            <a:r>
              <a:rPr lang="en-US" sz="2400" b="1" i="1" dirty="0" err="1"/>
              <a:t>pháp</a:t>
            </a:r>
            <a:r>
              <a:rPr lang="en-US" sz="2400" b="1" i="1" dirty="0"/>
              <a:t> </a:t>
            </a:r>
            <a:r>
              <a:rPr lang="en-US" sz="2400" b="1" i="1" dirty="0" err="1"/>
              <a:t>luật</a:t>
            </a:r>
            <a:r>
              <a:rPr lang="en-US" sz="2400" b="1" i="1" dirty="0"/>
              <a:t>, ý </a:t>
            </a:r>
            <a:r>
              <a:rPr lang="en-US" sz="2400" b="1" i="1" dirty="0" err="1"/>
              <a:t>nghĩa</a:t>
            </a:r>
            <a:r>
              <a:rPr lang="en-US" sz="2400" b="1" i="1" dirty="0"/>
              <a:t> </a:t>
            </a:r>
            <a:r>
              <a:rPr lang="en-US" sz="2400" b="1" i="1" dirty="0" err="1"/>
              <a:t>của</a:t>
            </a:r>
            <a:r>
              <a:rPr lang="en-US" sz="2400" b="1" i="1" dirty="0"/>
              <a:t> </a:t>
            </a:r>
            <a:r>
              <a:rPr lang="en-US" sz="2400" b="1" i="1" dirty="0" err="1"/>
              <a:t>chính</a:t>
            </a:r>
            <a:r>
              <a:rPr lang="en-US" sz="2400" b="1" i="1" dirty="0"/>
              <a:t> </a:t>
            </a:r>
            <a:r>
              <a:rPr lang="en-US" sz="2400" b="1" i="1" dirty="0" err="1"/>
              <a:t>sách</a:t>
            </a:r>
            <a:r>
              <a:rPr lang="en-US" sz="2400" b="1" i="1" dirty="0"/>
              <a:t> </a:t>
            </a:r>
            <a:r>
              <a:rPr lang="en-US" sz="2400" b="1" i="1" dirty="0" err="1"/>
              <a:t>tuyên</a:t>
            </a:r>
            <a:r>
              <a:rPr lang="en-US" sz="2400" b="1" i="1" dirty="0"/>
              <a:t> </a:t>
            </a:r>
            <a:r>
              <a:rPr lang="en-US" sz="2400" b="1" i="1" dirty="0" err="1"/>
              <a:t>truyền</a:t>
            </a:r>
            <a:r>
              <a:rPr lang="en-US" sz="2400" b="1" i="1" dirty="0"/>
              <a:t> </a:t>
            </a:r>
            <a:r>
              <a:rPr lang="en-US" sz="2400" b="1" i="1" dirty="0" err="1"/>
              <a:t>pháp</a:t>
            </a:r>
            <a:r>
              <a:rPr lang="en-US" sz="2400" b="1" i="1" dirty="0"/>
              <a:t> </a:t>
            </a:r>
            <a:r>
              <a:rPr lang="en-US" sz="2400" b="1" i="1" dirty="0" err="1"/>
              <a:t>luật</a:t>
            </a:r>
            <a:r>
              <a:rPr lang="en-US" sz="2400" b="1" i="1" dirty="0"/>
              <a:t> </a:t>
            </a:r>
            <a:r>
              <a:rPr lang="en-US" sz="2400" b="1" i="1" dirty="0" err="1"/>
              <a:t>của</a:t>
            </a:r>
            <a:r>
              <a:rPr lang="en-US" sz="2400" b="1" i="1" dirty="0"/>
              <a:t> </a:t>
            </a:r>
            <a:r>
              <a:rPr lang="en-US" sz="2400" b="1" i="1" dirty="0" err="1"/>
              <a:t>Đảng</a:t>
            </a:r>
            <a:r>
              <a:rPr lang="en-US" sz="2400" b="1" i="1" dirty="0"/>
              <a:t> </a:t>
            </a:r>
            <a:r>
              <a:rPr lang="en-US" sz="2400" b="1" i="1" dirty="0" err="1"/>
              <a:t>và</a:t>
            </a:r>
            <a:r>
              <a:rPr lang="en-US" sz="2400" b="1" i="1" dirty="0"/>
              <a:t> </a:t>
            </a:r>
            <a:r>
              <a:rPr lang="en-US" sz="2400" b="1" i="1" dirty="0" err="1"/>
              <a:t>Nhà</a:t>
            </a:r>
            <a:r>
              <a:rPr lang="en-US" sz="2400" b="1" i="1" dirty="0"/>
              <a:t> </a:t>
            </a:r>
            <a:r>
              <a:rPr lang="en-US" sz="2400" b="1" i="1" dirty="0" err="1"/>
              <a:t>nước</a:t>
            </a:r>
            <a:r>
              <a:rPr lang="en-US" sz="2400" b="1" i="1" dirty="0"/>
              <a:t>. </a:t>
            </a:r>
          </a:p>
        </p:txBody>
      </p:sp>
      <p:sp>
        <p:nvSpPr>
          <p:cNvPr id="4" name="TextBox 3"/>
          <p:cNvSpPr txBox="1"/>
          <p:nvPr/>
        </p:nvSpPr>
        <p:spPr>
          <a:xfrm rot="10800000" flipV="1">
            <a:off x="761999" y="2209800"/>
            <a:ext cx="8077201" cy="1200329"/>
          </a:xfrm>
          <a:prstGeom prst="rect">
            <a:avLst/>
          </a:prstGeom>
          <a:noFill/>
        </p:spPr>
        <p:txBody>
          <a:bodyPr wrap="square" rtlCol="0">
            <a:spAutoFit/>
          </a:bodyPr>
          <a:lstStyle/>
          <a:p>
            <a:r>
              <a:rPr lang="vi-VN" sz="2400" dirty="0"/>
              <a:t>Ngày Pháp luật được tổ chức nhằm tôn vinh Hiến pháp, pháp luật, giáo dục ý thức thượng tôn pháp luật cho mọi người trong xã hội</a:t>
            </a:r>
            <a:endParaRPr lang="en-US" sz="2400" b="1" dirty="0"/>
          </a:p>
        </p:txBody>
      </p:sp>
      <p:sp>
        <p:nvSpPr>
          <p:cNvPr id="6" name="TextBox 5"/>
          <p:cNvSpPr txBox="1"/>
          <p:nvPr/>
        </p:nvSpPr>
        <p:spPr>
          <a:xfrm rot="10800000" flipV="1">
            <a:off x="685800" y="3498245"/>
            <a:ext cx="8077200" cy="1938992"/>
          </a:xfrm>
          <a:prstGeom prst="rect">
            <a:avLst/>
          </a:prstGeom>
          <a:noFill/>
        </p:spPr>
        <p:txBody>
          <a:bodyPr wrap="square" rtlCol="0">
            <a:spAutoFit/>
          </a:bodyPr>
          <a:lstStyle/>
          <a:p>
            <a:pPr algn="just"/>
            <a:r>
              <a:rPr lang="en-US" sz="2400" dirty="0" smtClean="0"/>
              <a:t>T</a:t>
            </a:r>
            <a:r>
              <a:rPr lang="vi-VN" sz="2400" dirty="0" smtClean="0"/>
              <a:t>ăng </a:t>
            </a:r>
            <a:r>
              <a:rPr lang="vi-VN" sz="2400" dirty="0"/>
              <a:t>cường nhận thức của mọi người về vai trò của luật pháp trong đời sống, tăng cường sự hiểu biết pháp luật và khả năng thực thi pháp luật trong hoạt động quản lý nhà nước, hoạt động kinh tế - xã hội và sinh hoạt hằng ngày của người dân.</a:t>
            </a:r>
            <a:endParaRPr lang="en-US" sz="2400" b="1" dirty="0"/>
          </a:p>
        </p:txBody>
      </p:sp>
    </p:spTree>
    <p:extLst>
      <p:ext uri="{BB962C8B-B14F-4D97-AF65-F5344CB8AC3E}">
        <p14:creationId xmlns:p14="http://schemas.microsoft.com/office/powerpoint/2010/main" val="1572529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0719" y="-639305"/>
            <a:ext cx="8610600" cy="14681517"/>
          </a:xfrm>
          <a:prstGeom prst="rect">
            <a:avLst/>
          </a:prstGeom>
        </p:spPr>
      </p:pic>
      <p:sp>
        <p:nvSpPr>
          <p:cNvPr id="5" name="Title 1"/>
          <p:cNvSpPr txBox="1">
            <a:spLocks/>
          </p:cNvSpPr>
          <p:nvPr>
            <p:custDataLst>
              <p:tags r:id="rId1"/>
            </p:custDataLst>
          </p:nvPr>
        </p:nvSpPr>
        <p:spPr>
          <a:xfrm>
            <a:off x="762000" y="609600"/>
            <a:ext cx="8077200" cy="11430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i="1" dirty="0" err="1"/>
              <a:t>Tại</a:t>
            </a:r>
            <a:r>
              <a:rPr lang="en-US" sz="3600" i="1" dirty="0"/>
              <a:t> </a:t>
            </a:r>
            <a:r>
              <a:rPr lang="en-US" sz="3600" i="1" dirty="0" err="1"/>
              <a:t>sao</a:t>
            </a:r>
            <a:r>
              <a:rPr lang="en-US" sz="3600" i="1" dirty="0"/>
              <a:t> </a:t>
            </a:r>
            <a:r>
              <a:rPr lang="en-US" sz="3600" i="1" dirty="0" err="1"/>
              <a:t>công</a:t>
            </a:r>
            <a:r>
              <a:rPr lang="en-US" sz="3600" i="1" dirty="0"/>
              <a:t> </a:t>
            </a:r>
            <a:r>
              <a:rPr lang="en-US" sz="3600" i="1" dirty="0" err="1"/>
              <a:t>dân</a:t>
            </a:r>
            <a:r>
              <a:rPr lang="en-US" sz="3600" i="1" dirty="0"/>
              <a:t> </a:t>
            </a:r>
            <a:r>
              <a:rPr lang="en-US" sz="3600" i="1" dirty="0" err="1"/>
              <a:t>có</a:t>
            </a:r>
            <a:r>
              <a:rPr lang="en-US" sz="3600" i="1" dirty="0"/>
              <a:t> </a:t>
            </a:r>
            <a:r>
              <a:rPr lang="en-US" sz="3600" i="1" dirty="0" err="1"/>
              <a:t>nghĩa</a:t>
            </a:r>
            <a:r>
              <a:rPr lang="en-US" sz="3600" i="1" dirty="0"/>
              <a:t> </a:t>
            </a:r>
            <a:r>
              <a:rPr lang="en-US" sz="3600" i="1" dirty="0" err="1"/>
              <a:t>vụ</a:t>
            </a:r>
            <a:r>
              <a:rPr lang="en-US" sz="3600" i="1" dirty="0"/>
              <a:t> </a:t>
            </a:r>
            <a:r>
              <a:rPr lang="en-US" sz="3600" i="1" dirty="0" err="1"/>
              <a:t>tìm</a:t>
            </a:r>
            <a:r>
              <a:rPr lang="en-US" sz="3600" i="1" dirty="0"/>
              <a:t> </a:t>
            </a:r>
            <a:r>
              <a:rPr lang="en-US" sz="3600" i="1" dirty="0" err="1"/>
              <a:t>hiểu</a:t>
            </a:r>
            <a:r>
              <a:rPr lang="en-US" sz="3600" i="1" dirty="0"/>
              <a:t> </a:t>
            </a:r>
            <a:r>
              <a:rPr lang="en-US" sz="3600" i="1" dirty="0" err="1"/>
              <a:t>pháp</a:t>
            </a:r>
            <a:r>
              <a:rPr lang="en-US" sz="3600" i="1" dirty="0"/>
              <a:t> </a:t>
            </a:r>
            <a:r>
              <a:rPr lang="en-US" sz="3600" i="1" dirty="0" err="1"/>
              <a:t>luật</a:t>
            </a:r>
            <a:r>
              <a:rPr lang="en-US" sz="3600" i="1" dirty="0"/>
              <a:t> </a:t>
            </a:r>
            <a:r>
              <a:rPr lang="en-US" sz="3600" i="1" dirty="0" err="1"/>
              <a:t>và</a:t>
            </a:r>
            <a:r>
              <a:rPr lang="en-US" sz="3600" i="1" dirty="0"/>
              <a:t> </a:t>
            </a:r>
            <a:r>
              <a:rPr lang="en-US" sz="3600" i="1" dirty="0" err="1"/>
              <a:t>tuân</a:t>
            </a:r>
            <a:r>
              <a:rPr lang="en-US" sz="3600" i="1" dirty="0"/>
              <a:t> </a:t>
            </a:r>
            <a:r>
              <a:rPr lang="en-US" sz="3600" i="1" dirty="0" err="1"/>
              <a:t>thủ</a:t>
            </a:r>
            <a:r>
              <a:rPr lang="en-US" sz="3600" i="1" dirty="0"/>
              <a:t> </a:t>
            </a:r>
            <a:r>
              <a:rPr lang="en-US" sz="3600" i="1" dirty="0" err="1"/>
              <a:t>pháp</a:t>
            </a:r>
            <a:r>
              <a:rPr lang="en-US" sz="3600" i="1" dirty="0"/>
              <a:t> </a:t>
            </a:r>
            <a:r>
              <a:rPr lang="en-US" sz="3600" i="1" dirty="0" err="1"/>
              <a:t>luật</a:t>
            </a:r>
            <a:r>
              <a:rPr lang="en-US" sz="3600" i="1" dirty="0"/>
              <a:t>  </a:t>
            </a:r>
            <a:endParaRPr lang="en-US" sz="3600" dirty="0"/>
          </a:p>
        </p:txBody>
      </p:sp>
      <p:sp>
        <p:nvSpPr>
          <p:cNvPr id="4" name="TextBox 3"/>
          <p:cNvSpPr txBox="1"/>
          <p:nvPr/>
        </p:nvSpPr>
        <p:spPr>
          <a:xfrm rot="10800000" flipV="1">
            <a:off x="255715" y="2066325"/>
            <a:ext cx="8077201" cy="461665"/>
          </a:xfrm>
          <a:prstGeom prst="rect">
            <a:avLst/>
          </a:prstGeom>
          <a:noFill/>
        </p:spPr>
        <p:txBody>
          <a:bodyPr wrap="square" rtlCol="0">
            <a:spAutoFit/>
          </a:bodyPr>
          <a:lstStyle/>
          <a:p>
            <a:r>
              <a:rPr lang="en-US" sz="2400" b="1" dirty="0" err="1" smtClean="0"/>
              <a:t>Pháp</a:t>
            </a:r>
            <a:r>
              <a:rPr lang="en-US" sz="2400" b="1" dirty="0" smtClean="0"/>
              <a:t> </a:t>
            </a:r>
            <a:r>
              <a:rPr lang="en-US" sz="2400" b="1" dirty="0" err="1" smtClean="0"/>
              <a:t>luật</a:t>
            </a:r>
            <a:r>
              <a:rPr lang="en-US" sz="2400" b="1" dirty="0" smtClean="0"/>
              <a:t> </a:t>
            </a:r>
            <a:r>
              <a:rPr lang="en-US" sz="2400" b="1" dirty="0" err="1" smtClean="0"/>
              <a:t>là</a:t>
            </a:r>
            <a:r>
              <a:rPr lang="en-US" sz="2400" b="1" dirty="0" smtClean="0"/>
              <a:t> </a:t>
            </a:r>
            <a:r>
              <a:rPr lang="en-US" sz="2400" b="1" dirty="0" err="1" smtClean="0"/>
              <a:t>gì</a:t>
            </a:r>
            <a:r>
              <a:rPr lang="en-US" sz="2400" b="1" dirty="0" smtClean="0"/>
              <a:t>?</a:t>
            </a:r>
          </a:p>
        </p:txBody>
      </p:sp>
      <p:sp>
        <p:nvSpPr>
          <p:cNvPr id="6" name="TextBox 5"/>
          <p:cNvSpPr txBox="1"/>
          <p:nvPr/>
        </p:nvSpPr>
        <p:spPr>
          <a:xfrm rot="10800000" flipV="1">
            <a:off x="255716" y="2820673"/>
            <a:ext cx="8077200" cy="461665"/>
          </a:xfrm>
          <a:prstGeom prst="rect">
            <a:avLst/>
          </a:prstGeom>
          <a:noFill/>
        </p:spPr>
        <p:txBody>
          <a:bodyPr wrap="square" rtlCol="0">
            <a:spAutoFit/>
          </a:bodyPr>
          <a:lstStyle/>
          <a:p>
            <a:r>
              <a:rPr lang="en-US" sz="2400" b="1" dirty="0" err="1" smtClean="0"/>
              <a:t>Vai</a:t>
            </a:r>
            <a:r>
              <a:rPr lang="en-US" sz="2400" b="1" dirty="0" smtClean="0"/>
              <a:t> </a:t>
            </a:r>
            <a:r>
              <a:rPr lang="en-US" sz="2400" b="1" dirty="0" err="1" smtClean="0"/>
              <a:t>trò</a:t>
            </a:r>
            <a:r>
              <a:rPr lang="en-US" sz="2400" b="1" dirty="0" smtClean="0"/>
              <a:t> </a:t>
            </a:r>
            <a:r>
              <a:rPr lang="en-US" sz="2400" b="1" dirty="0" err="1" smtClean="0"/>
              <a:t>của</a:t>
            </a:r>
            <a:r>
              <a:rPr lang="en-US" sz="2400" b="1" dirty="0" smtClean="0"/>
              <a:t> </a:t>
            </a:r>
            <a:r>
              <a:rPr lang="en-US" sz="2400" b="1" dirty="0" err="1" smtClean="0"/>
              <a:t>pháp</a:t>
            </a:r>
            <a:r>
              <a:rPr lang="en-US" sz="2400" b="1" dirty="0" smtClean="0"/>
              <a:t> </a:t>
            </a:r>
            <a:r>
              <a:rPr lang="en-US" sz="2400" b="1" dirty="0" err="1" smtClean="0"/>
              <a:t>luật</a:t>
            </a:r>
            <a:r>
              <a:rPr lang="en-US" sz="2400" b="1" dirty="0"/>
              <a:t> </a:t>
            </a:r>
            <a:r>
              <a:rPr lang="en-US" sz="2400" b="1" dirty="0" smtClean="0"/>
              <a:t>? </a:t>
            </a:r>
            <a:endParaRPr lang="en-US" sz="2400" b="1" dirty="0"/>
          </a:p>
        </p:txBody>
      </p:sp>
      <p:sp>
        <p:nvSpPr>
          <p:cNvPr id="7" name="TextBox 6"/>
          <p:cNvSpPr txBox="1"/>
          <p:nvPr/>
        </p:nvSpPr>
        <p:spPr>
          <a:xfrm rot="10800000" flipV="1">
            <a:off x="255715" y="3657600"/>
            <a:ext cx="8077200" cy="461665"/>
          </a:xfrm>
          <a:prstGeom prst="rect">
            <a:avLst/>
          </a:prstGeom>
          <a:noFill/>
        </p:spPr>
        <p:txBody>
          <a:bodyPr wrap="square" rtlCol="0">
            <a:spAutoFit/>
          </a:bodyPr>
          <a:lstStyle/>
          <a:p>
            <a:r>
              <a:rPr lang="en-US" sz="2400" b="1" dirty="0" err="1" smtClean="0"/>
              <a:t>Lợi</a:t>
            </a:r>
            <a:r>
              <a:rPr lang="en-US" sz="2400" b="1" dirty="0" smtClean="0"/>
              <a:t> </a:t>
            </a:r>
            <a:r>
              <a:rPr lang="en-US" sz="2400" b="1" dirty="0" err="1" smtClean="0"/>
              <a:t>ích</a:t>
            </a:r>
            <a:r>
              <a:rPr lang="en-US" sz="2400" b="1" dirty="0" smtClean="0"/>
              <a:t> </a:t>
            </a:r>
            <a:r>
              <a:rPr lang="en-US" sz="2400" b="1" dirty="0" err="1" smtClean="0"/>
              <a:t>việc</a:t>
            </a:r>
            <a:r>
              <a:rPr lang="en-US" sz="2400" b="1" dirty="0" smtClean="0"/>
              <a:t> </a:t>
            </a:r>
            <a:r>
              <a:rPr lang="en-US" sz="2400" b="1" dirty="0" err="1" smtClean="0"/>
              <a:t>tìm</a:t>
            </a:r>
            <a:r>
              <a:rPr lang="en-US" sz="2400" b="1" dirty="0" smtClean="0"/>
              <a:t> </a:t>
            </a:r>
            <a:r>
              <a:rPr lang="en-US" sz="2400" b="1" dirty="0" err="1" smtClean="0"/>
              <a:t>hiểu</a:t>
            </a:r>
            <a:r>
              <a:rPr lang="en-US" sz="2400" b="1" dirty="0" smtClean="0"/>
              <a:t> </a:t>
            </a:r>
            <a:r>
              <a:rPr lang="en-US" sz="2400" b="1" dirty="0" err="1" smtClean="0"/>
              <a:t>pháp</a:t>
            </a:r>
            <a:r>
              <a:rPr lang="en-US" sz="2400" b="1" dirty="0" smtClean="0"/>
              <a:t> </a:t>
            </a:r>
            <a:r>
              <a:rPr lang="en-US" sz="2400" b="1" dirty="0" err="1" smtClean="0"/>
              <a:t>luật</a:t>
            </a:r>
            <a:r>
              <a:rPr lang="en-US" sz="2400" b="1" dirty="0"/>
              <a:t> </a:t>
            </a:r>
            <a:r>
              <a:rPr lang="en-US" sz="2400" b="1" dirty="0" smtClean="0"/>
              <a:t>? </a:t>
            </a:r>
            <a:endParaRPr lang="en-US" sz="2400" b="1" dirty="0"/>
          </a:p>
        </p:txBody>
      </p:sp>
      <p:sp>
        <p:nvSpPr>
          <p:cNvPr id="8" name="TextBox 7"/>
          <p:cNvSpPr txBox="1"/>
          <p:nvPr/>
        </p:nvSpPr>
        <p:spPr>
          <a:xfrm rot="10800000" flipV="1">
            <a:off x="255714" y="4419600"/>
            <a:ext cx="8077200" cy="461665"/>
          </a:xfrm>
          <a:prstGeom prst="rect">
            <a:avLst/>
          </a:prstGeom>
          <a:noFill/>
        </p:spPr>
        <p:txBody>
          <a:bodyPr wrap="square" rtlCol="0">
            <a:spAutoFit/>
          </a:bodyPr>
          <a:lstStyle/>
          <a:p>
            <a:r>
              <a:rPr lang="en-US" sz="2400" b="1" dirty="0" err="1" smtClean="0"/>
              <a:t>Hậu</a:t>
            </a:r>
            <a:r>
              <a:rPr lang="en-US" sz="2400" b="1" dirty="0" smtClean="0"/>
              <a:t> </a:t>
            </a:r>
            <a:r>
              <a:rPr lang="en-US" sz="2400" b="1" dirty="0" err="1" smtClean="0"/>
              <a:t>quả</a:t>
            </a:r>
            <a:r>
              <a:rPr lang="en-US" sz="2400" b="1" dirty="0" smtClean="0"/>
              <a:t> </a:t>
            </a:r>
            <a:r>
              <a:rPr lang="en-US" sz="2400" b="1" dirty="0" err="1" smtClean="0"/>
              <a:t>của</a:t>
            </a:r>
            <a:r>
              <a:rPr lang="en-US" sz="2400" b="1" dirty="0" smtClean="0"/>
              <a:t> </a:t>
            </a:r>
            <a:r>
              <a:rPr lang="en-US" sz="2400" b="1" dirty="0" err="1" smtClean="0"/>
              <a:t>việc</a:t>
            </a:r>
            <a:r>
              <a:rPr lang="en-US" sz="2400" b="1" dirty="0" smtClean="0"/>
              <a:t> </a:t>
            </a:r>
            <a:r>
              <a:rPr lang="en-US" sz="2400" b="1" dirty="0" err="1"/>
              <a:t>k</a:t>
            </a:r>
            <a:r>
              <a:rPr lang="en-US" sz="2400" b="1" dirty="0" err="1" smtClean="0"/>
              <a:t>hông</a:t>
            </a:r>
            <a:r>
              <a:rPr lang="en-US" sz="2400" b="1" dirty="0" smtClean="0"/>
              <a:t> </a:t>
            </a:r>
            <a:r>
              <a:rPr lang="en-US" sz="2400" b="1" dirty="0" err="1" smtClean="0"/>
              <a:t>tuân</a:t>
            </a:r>
            <a:r>
              <a:rPr lang="en-US" sz="2400" b="1" dirty="0" smtClean="0"/>
              <a:t> </a:t>
            </a:r>
            <a:r>
              <a:rPr lang="en-US" sz="2400" b="1" dirty="0" err="1" smtClean="0"/>
              <a:t>thủ</a:t>
            </a:r>
            <a:r>
              <a:rPr lang="en-US" sz="2400" b="1" dirty="0" smtClean="0"/>
              <a:t> </a:t>
            </a:r>
            <a:r>
              <a:rPr lang="en-US" sz="2400" b="1" dirty="0" err="1" smtClean="0"/>
              <a:t>pháp</a:t>
            </a:r>
            <a:r>
              <a:rPr lang="en-US" sz="2400" b="1" dirty="0" smtClean="0"/>
              <a:t> </a:t>
            </a:r>
            <a:r>
              <a:rPr lang="en-US" sz="2400" b="1" dirty="0" err="1" smtClean="0"/>
              <a:t>luật</a:t>
            </a:r>
            <a:r>
              <a:rPr lang="en-US" sz="2400" b="1" dirty="0" smtClean="0"/>
              <a:t> ? </a:t>
            </a:r>
            <a:endParaRPr lang="en-US" sz="24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352925"/>
            <a:ext cx="6400800" cy="937872"/>
          </a:xfrm>
          <a:prstGeom prst="rect">
            <a:avLst/>
          </a:prstGeom>
          <a:noFill/>
        </p:spPr>
        <p:txBody>
          <a:bodyPr wrap="square" rtlCol="0">
            <a:normAutofit/>
          </a:bodyPr>
          <a:lstStyle/>
          <a:p>
            <a:r>
              <a:rPr lang="en-US" sz="4000" dirty="0" err="1" smtClean="0"/>
              <a:t>Pháp</a:t>
            </a:r>
            <a:r>
              <a:rPr lang="en-US" sz="4000" dirty="0" smtClean="0"/>
              <a:t> </a:t>
            </a:r>
            <a:r>
              <a:rPr lang="en-US" sz="4000" dirty="0" err="1" smtClean="0"/>
              <a:t>luật</a:t>
            </a:r>
            <a:r>
              <a:rPr lang="en-US" sz="4000" dirty="0" smtClean="0"/>
              <a:t> Lao </a:t>
            </a:r>
            <a:r>
              <a:rPr lang="en-US" sz="4000" dirty="0" err="1" smtClean="0"/>
              <a:t>động</a:t>
            </a:r>
            <a:r>
              <a:rPr lang="en-US" sz="4000" dirty="0" smtClean="0"/>
              <a:t> 2012</a:t>
            </a:r>
            <a:endParaRPr lang="en-US" sz="4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914400"/>
            <a:ext cx="8017068" cy="17009525"/>
          </a:xfrm>
          <a:prstGeom prst="rect">
            <a:avLst/>
          </a:prstGeom>
        </p:spPr>
      </p:pic>
      <p:sp>
        <p:nvSpPr>
          <p:cNvPr id="2" name="TextBox 1"/>
          <p:cNvSpPr txBox="1"/>
          <p:nvPr/>
        </p:nvSpPr>
        <p:spPr>
          <a:xfrm>
            <a:off x="344905" y="1075354"/>
            <a:ext cx="8201526" cy="430887"/>
          </a:xfrm>
          <a:prstGeom prst="rect">
            <a:avLst/>
          </a:prstGeom>
          <a:noFill/>
        </p:spPr>
        <p:txBody>
          <a:bodyPr wrap="square" rtlCol="0">
            <a:spAutoFit/>
          </a:bodyPr>
          <a:lstStyle/>
          <a:p>
            <a:r>
              <a:rPr lang="en-US" sz="2200" b="1" dirty="0" err="1" smtClean="0"/>
              <a:t>Quyền</a:t>
            </a:r>
            <a:r>
              <a:rPr lang="en-US" sz="2200" b="1" dirty="0" smtClean="0"/>
              <a:t> </a:t>
            </a:r>
            <a:r>
              <a:rPr lang="en-US" sz="2200" b="1" dirty="0" err="1" smtClean="0"/>
              <a:t>và</a:t>
            </a:r>
            <a:r>
              <a:rPr lang="en-US" sz="2200" b="1" dirty="0" smtClean="0"/>
              <a:t> </a:t>
            </a:r>
            <a:r>
              <a:rPr lang="en-US" sz="2200" b="1" dirty="0" err="1" smtClean="0"/>
              <a:t>nghĩa</a:t>
            </a:r>
            <a:r>
              <a:rPr lang="en-US" sz="2200" b="1" dirty="0" smtClean="0"/>
              <a:t> </a:t>
            </a:r>
            <a:r>
              <a:rPr lang="en-US" sz="2200" b="1" dirty="0" err="1" smtClean="0"/>
              <a:t>vụ</a:t>
            </a:r>
            <a:r>
              <a:rPr lang="en-US" sz="2200" b="1" dirty="0" smtClean="0"/>
              <a:t> </a:t>
            </a:r>
            <a:r>
              <a:rPr lang="en-US" sz="2200" b="1" dirty="0" err="1" smtClean="0"/>
              <a:t>của</a:t>
            </a:r>
            <a:r>
              <a:rPr lang="en-US" sz="2200" b="1" dirty="0" smtClean="0"/>
              <a:t> </a:t>
            </a:r>
            <a:r>
              <a:rPr lang="en-US" sz="2200" b="1" dirty="0" err="1" smtClean="0"/>
              <a:t>người</a:t>
            </a:r>
            <a:r>
              <a:rPr lang="en-US" sz="2200" b="1" dirty="0" smtClean="0"/>
              <a:t> </a:t>
            </a:r>
            <a:r>
              <a:rPr lang="en-US" sz="2200" b="1" dirty="0" err="1" smtClean="0"/>
              <a:t>lao</a:t>
            </a:r>
            <a:r>
              <a:rPr lang="en-US" sz="2200" b="1" dirty="0" smtClean="0"/>
              <a:t> </a:t>
            </a:r>
            <a:r>
              <a:rPr lang="en-US" sz="2200" b="1" dirty="0" err="1" smtClean="0"/>
              <a:t>động</a:t>
            </a:r>
            <a:endParaRPr lang="en-US" sz="2200" b="1" dirty="0"/>
          </a:p>
        </p:txBody>
      </p:sp>
      <p:sp>
        <p:nvSpPr>
          <p:cNvPr id="3" name="TextBox 2"/>
          <p:cNvSpPr txBox="1"/>
          <p:nvPr/>
        </p:nvSpPr>
        <p:spPr>
          <a:xfrm rot="10800000" flipV="1">
            <a:off x="118310" y="1828800"/>
            <a:ext cx="8654716" cy="4401205"/>
          </a:xfrm>
          <a:prstGeom prst="rect">
            <a:avLst/>
          </a:prstGeom>
          <a:noFill/>
        </p:spPr>
        <p:txBody>
          <a:bodyPr wrap="square" rtlCol="0">
            <a:spAutoFit/>
          </a:bodyPr>
          <a:lstStyle/>
          <a:p>
            <a:r>
              <a:rPr lang="nl-NL" sz="2000" b="1" dirty="0"/>
              <a:t>1. Người lao động có các quyền sau đây:</a:t>
            </a:r>
            <a:endParaRPr lang="en-US" sz="2000" b="1" dirty="0"/>
          </a:p>
          <a:p>
            <a:pPr algn="just"/>
            <a:r>
              <a:rPr lang="nl-NL" sz="2000" dirty="0"/>
              <a:t>a) Làm việc, tự do lựa chọn việc làm, nghề nghiệp, học nghề, nâng cao trình độ nghề nghiệp và không bị phân biệt đối xử; </a:t>
            </a:r>
            <a:endParaRPr lang="en-US" sz="2000" dirty="0"/>
          </a:p>
          <a:p>
            <a:pPr algn="just"/>
            <a:r>
              <a:rPr lang="nl-NL" sz="2000" dirty="0"/>
              <a:t>b) Hưởng lương phù hợp với trình độ kỹ năng nghề trên cơ sở thoả thuận với người sử dụng lao động; được bảo hộ lao động, làm việc trong điều kiện bảo đảm về an toàn lao động, vệ sinh lao động; nghỉ theo chế độ, nghỉ hằng năm có lương và được hưởng phúc lợi tập thể;</a:t>
            </a:r>
            <a:endParaRPr lang="en-US" sz="2000" dirty="0"/>
          </a:p>
          <a:p>
            <a:pPr algn="just"/>
            <a:r>
              <a:rPr lang="nl-NL" sz="2000" dirty="0"/>
              <a:t>c) Thành lập, gia nhập, hoạt động công đoàn, tổ chức nghề nghiệp và tổ chức khác theo quy định của pháp luật; yêu cầu và tham gia đối thoại với người sử dụng lao động, thực hiện quy chế dân chủ và được tham vấn tại nơi làm việc để bảo vệ quyền và lợi ích hợp pháp của mình; tham gia quản lý theo nội quy của người sử dụng lao động;</a:t>
            </a:r>
            <a:endParaRPr lang="en-US" sz="2000" dirty="0"/>
          </a:p>
          <a:p>
            <a:pPr algn="just"/>
            <a:r>
              <a:rPr lang="nl-NL" sz="2000" dirty="0"/>
              <a:t>d) Đơn phương chấm dứt hợp đồng lao động theo quy định của pháp luật;</a:t>
            </a:r>
            <a:endParaRPr lang="en-US" sz="2000" dirty="0"/>
          </a:p>
          <a:p>
            <a:pPr algn="just"/>
            <a:r>
              <a:rPr lang="nl-NL" sz="2000" dirty="0"/>
              <a:t>đ) Đình công</a:t>
            </a:r>
            <a:r>
              <a:rPr lang="nl-NL" sz="2000" dirty="0" smtClean="0"/>
              <a:t>.</a:t>
            </a:r>
            <a:endParaRPr lang="en-US" sz="2000" dirty="0"/>
          </a:p>
        </p:txBody>
      </p:sp>
    </p:spTree>
    <p:extLst>
      <p:ext uri="{BB962C8B-B14F-4D97-AF65-F5344CB8AC3E}">
        <p14:creationId xmlns:p14="http://schemas.microsoft.com/office/powerpoint/2010/main" val="21242952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137482"/>
            <a:ext cx="6400800" cy="937872"/>
          </a:xfrm>
          <a:prstGeom prst="rect">
            <a:avLst/>
          </a:prstGeom>
          <a:noFill/>
        </p:spPr>
        <p:txBody>
          <a:bodyPr wrap="square" rtlCol="0">
            <a:normAutofit/>
          </a:bodyPr>
          <a:lstStyle/>
          <a:p>
            <a:r>
              <a:rPr lang="en-US" sz="4000" dirty="0" err="1" smtClean="0"/>
              <a:t>Pháp</a:t>
            </a:r>
            <a:r>
              <a:rPr lang="en-US" sz="4000" dirty="0" smtClean="0"/>
              <a:t> </a:t>
            </a:r>
            <a:r>
              <a:rPr lang="en-US" sz="4000" dirty="0" err="1" smtClean="0"/>
              <a:t>luật</a:t>
            </a:r>
            <a:r>
              <a:rPr lang="en-US" sz="4000" dirty="0" smtClean="0"/>
              <a:t> Lao </a:t>
            </a:r>
            <a:r>
              <a:rPr lang="en-US" sz="4000" dirty="0" err="1" smtClean="0"/>
              <a:t>động</a:t>
            </a:r>
            <a:r>
              <a:rPr lang="en-US" sz="4000" dirty="0" smtClean="0"/>
              <a:t> 2012</a:t>
            </a:r>
            <a:endParaRPr lang="en-US" sz="4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914400"/>
            <a:ext cx="8017068" cy="17009525"/>
          </a:xfrm>
          <a:prstGeom prst="rect">
            <a:avLst/>
          </a:prstGeom>
        </p:spPr>
      </p:pic>
      <p:sp>
        <p:nvSpPr>
          <p:cNvPr id="2" name="TextBox 1"/>
          <p:cNvSpPr txBox="1"/>
          <p:nvPr/>
        </p:nvSpPr>
        <p:spPr>
          <a:xfrm>
            <a:off x="344905" y="1075354"/>
            <a:ext cx="8201526" cy="430887"/>
          </a:xfrm>
          <a:prstGeom prst="rect">
            <a:avLst/>
          </a:prstGeom>
          <a:noFill/>
        </p:spPr>
        <p:txBody>
          <a:bodyPr wrap="square" rtlCol="0">
            <a:spAutoFit/>
          </a:bodyPr>
          <a:lstStyle/>
          <a:p>
            <a:r>
              <a:rPr lang="en-US" sz="2200" b="1" dirty="0" err="1" smtClean="0"/>
              <a:t>Quyền</a:t>
            </a:r>
            <a:r>
              <a:rPr lang="en-US" sz="2200" b="1" dirty="0" smtClean="0"/>
              <a:t> </a:t>
            </a:r>
            <a:r>
              <a:rPr lang="en-US" sz="2200" b="1" dirty="0" err="1" smtClean="0"/>
              <a:t>và</a:t>
            </a:r>
            <a:r>
              <a:rPr lang="en-US" sz="2200" b="1" dirty="0" smtClean="0"/>
              <a:t> </a:t>
            </a:r>
            <a:r>
              <a:rPr lang="en-US" sz="2200" b="1" dirty="0" err="1" smtClean="0"/>
              <a:t>nghĩa</a:t>
            </a:r>
            <a:r>
              <a:rPr lang="en-US" sz="2200" b="1" dirty="0" smtClean="0"/>
              <a:t> </a:t>
            </a:r>
            <a:r>
              <a:rPr lang="en-US" sz="2200" b="1" dirty="0" err="1" smtClean="0"/>
              <a:t>vụ</a:t>
            </a:r>
            <a:r>
              <a:rPr lang="en-US" sz="2200" b="1" dirty="0" smtClean="0"/>
              <a:t> </a:t>
            </a:r>
            <a:r>
              <a:rPr lang="en-US" sz="2200" b="1" dirty="0" err="1" smtClean="0"/>
              <a:t>của</a:t>
            </a:r>
            <a:r>
              <a:rPr lang="en-US" sz="2200" b="1" dirty="0" smtClean="0"/>
              <a:t> </a:t>
            </a:r>
            <a:r>
              <a:rPr lang="en-US" sz="2200" b="1" dirty="0" err="1" smtClean="0"/>
              <a:t>người</a:t>
            </a:r>
            <a:r>
              <a:rPr lang="en-US" sz="2200" b="1" dirty="0" smtClean="0"/>
              <a:t> </a:t>
            </a:r>
            <a:r>
              <a:rPr lang="en-US" sz="2200" b="1" dirty="0" err="1" smtClean="0"/>
              <a:t>lao</a:t>
            </a:r>
            <a:r>
              <a:rPr lang="en-US" sz="2200" b="1" dirty="0" smtClean="0"/>
              <a:t> </a:t>
            </a:r>
            <a:r>
              <a:rPr lang="en-US" sz="2200" b="1" dirty="0" err="1" smtClean="0"/>
              <a:t>động</a:t>
            </a:r>
            <a:endParaRPr lang="en-US" sz="2200" b="1" dirty="0"/>
          </a:p>
        </p:txBody>
      </p:sp>
      <p:sp>
        <p:nvSpPr>
          <p:cNvPr id="3" name="TextBox 2"/>
          <p:cNvSpPr txBox="1"/>
          <p:nvPr/>
        </p:nvSpPr>
        <p:spPr>
          <a:xfrm rot="10800000" flipV="1">
            <a:off x="294773" y="1828800"/>
            <a:ext cx="8654716" cy="1938992"/>
          </a:xfrm>
          <a:prstGeom prst="rect">
            <a:avLst/>
          </a:prstGeom>
          <a:noFill/>
        </p:spPr>
        <p:txBody>
          <a:bodyPr wrap="square" rtlCol="0">
            <a:spAutoFit/>
          </a:bodyPr>
          <a:lstStyle/>
          <a:p>
            <a:r>
              <a:rPr lang="nl-NL" sz="2000" b="1" dirty="0"/>
              <a:t>2. Người lao động có các nghĩa vụ sau đây:</a:t>
            </a:r>
            <a:endParaRPr lang="en-US" sz="2000" b="1" dirty="0"/>
          </a:p>
          <a:p>
            <a:r>
              <a:rPr lang="nl-NL" sz="2000" dirty="0"/>
              <a:t>a) Thực hiện hợp đồng lao động, thoả ước lao động tập thể; </a:t>
            </a:r>
            <a:endParaRPr lang="en-US" sz="2000" dirty="0"/>
          </a:p>
          <a:p>
            <a:r>
              <a:rPr lang="nl-NL" sz="2000" dirty="0"/>
              <a:t>b) Chấp hành kỷ luật lao động, nội quy lao động, tuân theo sự điều hành hợp pháp của người sử dụng lao động; </a:t>
            </a:r>
            <a:endParaRPr lang="en-US" sz="2000" dirty="0"/>
          </a:p>
          <a:p>
            <a:r>
              <a:rPr lang="nl-NL" sz="2000" dirty="0"/>
              <a:t>c) Thực hiện các quy định của pháp luật về bảo hiểm xã hội và pháp luật về bảo hiểm y tế.</a:t>
            </a:r>
            <a:endParaRPr lang="en-US" sz="2000" dirty="0"/>
          </a:p>
        </p:txBody>
      </p:sp>
    </p:spTree>
    <p:extLst>
      <p:ext uri="{BB962C8B-B14F-4D97-AF65-F5344CB8AC3E}">
        <p14:creationId xmlns:p14="http://schemas.microsoft.com/office/powerpoint/2010/main" val="7902054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137482"/>
            <a:ext cx="6400800" cy="937872"/>
          </a:xfrm>
          <a:prstGeom prst="rect">
            <a:avLst/>
          </a:prstGeom>
          <a:noFill/>
        </p:spPr>
        <p:txBody>
          <a:bodyPr wrap="square" rtlCol="0">
            <a:normAutofit/>
          </a:bodyPr>
          <a:lstStyle/>
          <a:p>
            <a:r>
              <a:rPr lang="en-US" sz="4000" dirty="0" err="1" smtClean="0"/>
              <a:t>Pháp</a:t>
            </a:r>
            <a:r>
              <a:rPr lang="en-US" sz="4000" dirty="0" smtClean="0"/>
              <a:t> </a:t>
            </a:r>
            <a:r>
              <a:rPr lang="en-US" sz="4000" dirty="0" err="1" smtClean="0"/>
              <a:t>luật</a:t>
            </a:r>
            <a:r>
              <a:rPr lang="en-US" sz="4000" dirty="0" smtClean="0"/>
              <a:t> Lao </a:t>
            </a:r>
            <a:r>
              <a:rPr lang="en-US" sz="4000" dirty="0" err="1" smtClean="0"/>
              <a:t>động</a:t>
            </a:r>
            <a:r>
              <a:rPr lang="en-US" sz="4000" dirty="0" smtClean="0"/>
              <a:t> 2012</a:t>
            </a:r>
            <a:endParaRPr lang="en-US" sz="4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914400"/>
            <a:ext cx="8017068" cy="17009525"/>
          </a:xfrm>
          <a:prstGeom prst="rect">
            <a:avLst/>
          </a:prstGeom>
        </p:spPr>
      </p:pic>
      <p:sp>
        <p:nvSpPr>
          <p:cNvPr id="2" name="TextBox 1"/>
          <p:cNvSpPr txBox="1"/>
          <p:nvPr/>
        </p:nvSpPr>
        <p:spPr>
          <a:xfrm>
            <a:off x="344905" y="1075354"/>
            <a:ext cx="8201526" cy="430887"/>
          </a:xfrm>
          <a:prstGeom prst="rect">
            <a:avLst/>
          </a:prstGeom>
          <a:noFill/>
        </p:spPr>
        <p:txBody>
          <a:bodyPr wrap="square" rtlCol="0">
            <a:spAutoFit/>
          </a:bodyPr>
          <a:lstStyle/>
          <a:p>
            <a:r>
              <a:rPr lang="en-US" sz="2200" b="1" dirty="0" err="1" smtClean="0"/>
              <a:t>Quyền</a:t>
            </a:r>
            <a:r>
              <a:rPr lang="en-US" sz="2200" b="1" dirty="0" smtClean="0"/>
              <a:t> </a:t>
            </a:r>
            <a:r>
              <a:rPr lang="en-US" sz="2200" b="1" dirty="0" err="1" smtClean="0"/>
              <a:t>và</a:t>
            </a:r>
            <a:r>
              <a:rPr lang="en-US" sz="2200" b="1" dirty="0" smtClean="0"/>
              <a:t> </a:t>
            </a:r>
            <a:r>
              <a:rPr lang="en-US" sz="2200" b="1" dirty="0" err="1" smtClean="0"/>
              <a:t>nghĩa</a:t>
            </a:r>
            <a:r>
              <a:rPr lang="en-US" sz="2200" b="1" dirty="0" smtClean="0"/>
              <a:t> </a:t>
            </a:r>
            <a:r>
              <a:rPr lang="en-US" sz="2200" b="1" dirty="0" err="1" smtClean="0"/>
              <a:t>vụ</a:t>
            </a:r>
            <a:r>
              <a:rPr lang="en-US" sz="2200" b="1" dirty="0" smtClean="0"/>
              <a:t> </a:t>
            </a:r>
            <a:r>
              <a:rPr lang="en-US" sz="2200" b="1" dirty="0" err="1" smtClean="0"/>
              <a:t>của</a:t>
            </a:r>
            <a:r>
              <a:rPr lang="en-US" sz="2200" b="1" dirty="0" smtClean="0"/>
              <a:t> </a:t>
            </a:r>
            <a:r>
              <a:rPr lang="en-US" sz="2200" b="1" dirty="0" err="1" smtClean="0"/>
              <a:t>người</a:t>
            </a:r>
            <a:r>
              <a:rPr lang="en-US" sz="2200" b="1" dirty="0" smtClean="0"/>
              <a:t> </a:t>
            </a:r>
            <a:r>
              <a:rPr lang="en-US" sz="2200" b="1" dirty="0" err="1" smtClean="0"/>
              <a:t>sử</a:t>
            </a:r>
            <a:r>
              <a:rPr lang="en-US" sz="2200" b="1" dirty="0" smtClean="0"/>
              <a:t> </a:t>
            </a:r>
            <a:r>
              <a:rPr lang="en-US" sz="2200" b="1" dirty="0" err="1" smtClean="0"/>
              <a:t>dụng</a:t>
            </a:r>
            <a:r>
              <a:rPr lang="en-US" sz="2200" b="1" dirty="0" smtClean="0"/>
              <a:t> </a:t>
            </a:r>
            <a:r>
              <a:rPr lang="en-US" sz="2200" b="1" dirty="0" err="1" smtClean="0"/>
              <a:t>lao</a:t>
            </a:r>
            <a:r>
              <a:rPr lang="en-US" sz="2200" b="1" dirty="0" smtClean="0"/>
              <a:t> </a:t>
            </a:r>
            <a:r>
              <a:rPr lang="en-US" sz="2200" b="1" dirty="0" err="1" smtClean="0"/>
              <a:t>động</a:t>
            </a:r>
            <a:endParaRPr lang="en-US" sz="2200" b="1" dirty="0"/>
          </a:p>
        </p:txBody>
      </p:sp>
      <p:sp>
        <p:nvSpPr>
          <p:cNvPr id="3" name="TextBox 2"/>
          <p:cNvSpPr txBox="1"/>
          <p:nvPr/>
        </p:nvSpPr>
        <p:spPr>
          <a:xfrm rot="10800000" flipV="1">
            <a:off x="342899" y="1828800"/>
            <a:ext cx="8654716" cy="3170099"/>
          </a:xfrm>
          <a:prstGeom prst="rect">
            <a:avLst/>
          </a:prstGeom>
          <a:noFill/>
        </p:spPr>
        <p:txBody>
          <a:bodyPr wrap="square" rtlCol="0">
            <a:spAutoFit/>
          </a:bodyPr>
          <a:lstStyle/>
          <a:p>
            <a:pPr algn="just"/>
            <a:r>
              <a:rPr lang="nl-NL" sz="2000" dirty="0"/>
              <a:t>1. </a:t>
            </a:r>
            <a:r>
              <a:rPr lang="nl-NL" sz="2000" b="1" dirty="0"/>
              <a:t>Người sử dụng lao động có các quyền sau đây:</a:t>
            </a:r>
            <a:endParaRPr lang="en-US" sz="2000" b="1" dirty="0"/>
          </a:p>
          <a:p>
            <a:pPr algn="just"/>
            <a:r>
              <a:rPr lang="nl-NL" sz="2000" dirty="0"/>
              <a:t>a) Tuyển dụng, bố trí, điều hành lao động theo nhu cầu sản xuất, kinh doanh; khen thưởng và xử lý vi phạm kỷ luật lao động;</a:t>
            </a:r>
            <a:endParaRPr lang="en-US" sz="2000" dirty="0"/>
          </a:p>
          <a:p>
            <a:pPr algn="just"/>
            <a:r>
              <a:rPr lang="nl-NL" sz="2000" dirty="0"/>
              <a:t>b) Thành lập, gia nhập, hoạt động trong tổ chức nghề nghiệp và tổ chức khác theo quy định của pháp luật;</a:t>
            </a:r>
            <a:endParaRPr lang="en-US" sz="2000" dirty="0"/>
          </a:p>
          <a:p>
            <a:pPr algn="just"/>
            <a:r>
              <a:rPr lang="nl-NL" sz="2000" dirty="0"/>
              <a:t>c) Yêu cầu tập thể lao động đối thoại, thương lượng, ký kết thoả ước lao động tập thể; tham gia giải quyết tranh chấp lao động, đình công; trao đổi với công đoàn về các vấn đề trong quan hệ lao động, cải thiện đời sống vật chất và tinh thần của người lao động;</a:t>
            </a:r>
            <a:endParaRPr lang="en-US" sz="2000" dirty="0"/>
          </a:p>
          <a:p>
            <a:pPr algn="just"/>
            <a:r>
              <a:rPr lang="nl-NL" sz="2000" dirty="0"/>
              <a:t>d) Đóng cửa tạm thời nơi làm việc. </a:t>
            </a:r>
            <a:endParaRPr lang="en-US" sz="2000" dirty="0"/>
          </a:p>
        </p:txBody>
      </p:sp>
    </p:spTree>
    <p:extLst>
      <p:ext uri="{BB962C8B-B14F-4D97-AF65-F5344CB8AC3E}">
        <p14:creationId xmlns:p14="http://schemas.microsoft.com/office/powerpoint/2010/main" val="3517406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137482"/>
            <a:ext cx="6400800" cy="937872"/>
          </a:xfrm>
          <a:prstGeom prst="rect">
            <a:avLst/>
          </a:prstGeom>
          <a:noFill/>
        </p:spPr>
        <p:txBody>
          <a:bodyPr wrap="square" rtlCol="0">
            <a:normAutofit/>
          </a:bodyPr>
          <a:lstStyle/>
          <a:p>
            <a:r>
              <a:rPr lang="en-US" sz="4000" dirty="0" err="1" smtClean="0"/>
              <a:t>Pháp</a:t>
            </a:r>
            <a:r>
              <a:rPr lang="en-US" sz="4000" dirty="0" smtClean="0"/>
              <a:t> </a:t>
            </a:r>
            <a:r>
              <a:rPr lang="en-US" sz="4000" dirty="0" err="1" smtClean="0"/>
              <a:t>luật</a:t>
            </a:r>
            <a:r>
              <a:rPr lang="en-US" sz="4000" dirty="0" smtClean="0"/>
              <a:t> Lao </a:t>
            </a:r>
            <a:r>
              <a:rPr lang="en-US" sz="4000" dirty="0" err="1" smtClean="0"/>
              <a:t>động</a:t>
            </a:r>
            <a:r>
              <a:rPr lang="en-US" sz="4000" dirty="0" smtClean="0"/>
              <a:t> 2012</a:t>
            </a:r>
            <a:endParaRPr lang="en-US" sz="4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855125"/>
            <a:ext cx="8017068" cy="17009525"/>
          </a:xfrm>
          <a:prstGeom prst="rect">
            <a:avLst/>
          </a:prstGeom>
        </p:spPr>
      </p:pic>
      <p:sp>
        <p:nvSpPr>
          <p:cNvPr id="2" name="TextBox 1"/>
          <p:cNvSpPr txBox="1"/>
          <p:nvPr/>
        </p:nvSpPr>
        <p:spPr>
          <a:xfrm>
            <a:off x="344905" y="1075354"/>
            <a:ext cx="8201526" cy="430887"/>
          </a:xfrm>
          <a:prstGeom prst="rect">
            <a:avLst/>
          </a:prstGeom>
          <a:noFill/>
        </p:spPr>
        <p:txBody>
          <a:bodyPr wrap="square" rtlCol="0">
            <a:spAutoFit/>
          </a:bodyPr>
          <a:lstStyle/>
          <a:p>
            <a:r>
              <a:rPr lang="en-US" sz="2200" b="1" dirty="0" err="1" smtClean="0"/>
              <a:t>Quyền</a:t>
            </a:r>
            <a:r>
              <a:rPr lang="en-US" sz="2200" b="1" dirty="0" smtClean="0"/>
              <a:t> </a:t>
            </a:r>
            <a:r>
              <a:rPr lang="en-US" sz="2200" b="1" dirty="0" err="1" smtClean="0"/>
              <a:t>và</a:t>
            </a:r>
            <a:r>
              <a:rPr lang="en-US" sz="2200" b="1" dirty="0" smtClean="0"/>
              <a:t> </a:t>
            </a:r>
            <a:r>
              <a:rPr lang="en-US" sz="2200" b="1" dirty="0" err="1" smtClean="0"/>
              <a:t>nghĩa</a:t>
            </a:r>
            <a:r>
              <a:rPr lang="en-US" sz="2200" b="1" dirty="0" smtClean="0"/>
              <a:t> </a:t>
            </a:r>
            <a:r>
              <a:rPr lang="en-US" sz="2200" b="1" dirty="0" err="1" smtClean="0"/>
              <a:t>vụ</a:t>
            </a:r>
            <a:r>
              <a:rPr lang="en-US" sz="2200" b="1" dirty="0" smtClean="0"/>
              <a:t> </a:t>
            </a:r>
            <a:r>
              <a:rPr lang="en-US" sz="2200" b="1" dirty="0" err="1" smtClean="0"/>
              <a:t>của</a:t>
            </a:r>
            <a:r>
              <a:rPr lang="en-US" sz="2200" b="1" dirty="0" smtClean="0"/>
              <a:t> </a:t>
            </a:r>
            <a:r>
              <a:rPr lang="en-US" sz="2200" b="1" dirty="0" err="1" smtClean="0"/>
              <a:t>người</a:t>
            </a:r>
            <a:r>
              <a:rPr lang="en-US" sz="2200" b="1" dirty="0" smtClean="0"/>
              <a:t> </a:t>
            </a:r>
            <a:r>
              <a:rPr lang="en-US" sz="2200" b="1" dirty="0" err="1" smtClean="0"/>
              <a:t>sử</a:t>
            </a:r>
            <a:r>
              <a:rPr lang="en-US" sz="2200" b="1" dirty="0" smtClean="0"/>
              <a:t> </a:t>
            </a:r>
            <a:r>
              <a:rPr lang="en-US" sz="2200" b="1" dirty="0" err="1" smtClean="0"/>
              <a:t>dụng</a:t>
            </a:r>
            <a:r>
              <a:rPr lang="en-US" sz="2200" b="1" dirty="0" smtClean="0"/>
              <a:t> </a:t>
            </a:r>
            <a:r>
              <a:rPr lang="en-US" sz="2200" b="1" dirty="0" err="1" smtClean="0"/>
              <a:t>lao</a:t>
            </a:r>
            <a:r>
              <a:rPr lang="en-US" sz="2200" b="1" dirty="0" smtClean="0"/>
              <a:t> </a:t>
            </a:r>
            <a:r>
              <a:rPr lang="en-US" sz="2200" b="1" dirty="0" err="1" smtClean="0"/>
              <a:t>động</a:t>
            </a:r>
            <a:endParaRPr lang="en-US" sz="2200" b="1" dirty="0"/>
          </a:p>
        </p:txBody>
      </p:sp>
      <p:sp>
        <p:nvSpPr>
          <p:cNvPr id="3" name="TextBox 2"/>
          <p:cNvSpPr txBox="1"/>
          <p:nvPr/>
        </p:nvSpPr>
        <p:spPr>
          <a:xfrm rot="10800000" flipV="1">
            <a:off x="342899" y="1752600"/>
            <a:ext cx="8654716" cy="3785652"/>
          </a:xfrm>
          <a:prstGeom prst="rect">
            <a:avLst/>
          </a:prstGeom>
          <a:noFill/>
        </p:spPr>
        <p:txBody>
          <a:bodyPr wrap="square" rtlCol="0">
            <a:spAutoFit/>
          </a:bodyPr>
          <a:lstStyle/>
          <a:p>
            <a:r>
              <a:rPr lang="nl-NL" sz="2000" b="1" dirty="0"/>
              <a:t>2. Người sử dụng lao động có các nghĩa vụ sau đây: </a:t>
            </a:r>
            <a:endParaRPr lang="en-US" sz="2000" b="1" dirty="0"/>
          </a:p>
          <a:p>
            <a:pPr algn="just"/>
            <a:r>
              <a:rPr lang="nl-NL" sz="2000" dirty="0"/>
              <a:t>a) Thực hiện hợp đồng lao động, thoả ước lao động tập thể và thoả thuận khác với người lao động, tôn trọng danh dự, nhân phẩm của người lao động;</a:t>
            </a:r>
            <a:endParaRPr lang="en-US" sz="2000" dirty="0"/>
          </a:p>
          <a:p>
            <a:pPr algn="just"/>
            <a:r>
              <a:rPr lang="nl-NL" sz="2000" dirty="0"/>
              <a:t>b) Thiết lập cơ chế và thực hiện đối thoại với tập thể lao động tại doanh nghiệp và thực hiện nghiêm chỉnh quy chế dân chủ ở cơ sở;</a:t>
            </a:r>
            <a:endParaRPr lang="en-US" sz="2000" dirty="0"/>
          </a:p>
          <a:p>
            <a:pPr algn="just"/>
            <a:r>
              <a:rPr lang="nl-NL" sz="2000" dirty="0"/>
              <a:t>c) Lập sổ quản lý lao động, sổ lương và xuất trình khi cơ quan có thẩm quyền yêu cầu;</a:t>
            </a:r>
            <a:endParaRPr lang="en-US" sz="2000" dirty="0"/>
          </a:p>
          <a:p>
            <a:pPr algn="just"/>
            <a:r>
              <a:rPr lang="nl-NL" sz="2000" dirty="0"/>
              <a:t>d) Khai trình việc sử dụng lao động trong thời hạn 30 ngày, kể từ ngày bắt đầu hoạt động và định kỳ báo cáo tình hình thay đổi về lao động trong quá trình hoạt động với cơ quan quản lý nhà nước về lao động ở địa phương;</a:t>
            </a:r>
            <a:endParaRPr lang="en-US" sz="2000" dirty="0"/>
          </a:p>
          <a:p>
            <a:pPr algn="just"/>
            <a:r>
              <a:rPr lang="nl-NL" sz="2000" dirty="0"/>
              <a:t>đ) Thực hiện các quy định khác của pháp luật về lao động, pháp luật về bảo hiểm xã hội và pháp luật về bảo hiểm y tế.</a:t>
            </a:r>
            <a:endParaRPr lang="en-US" sz="2000" dirty="0"/>
          </a:p>
        </p:txBody>
      </p:sp>
    </p:spTree>
    <p:extLst>
      <p:ext uri="{BB962C8B-B14F-4D97-AF65-F5344CB8AC3E}">
        <p14:creationId xmlns:p14="http://schemas.microsoft.com/office/powerpoint/2010/main" val="28274908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873368"/>
          </a:xfrm>
        </p:spPr>
        <p:txBody>
          <a:bodyPr>
            <a:normAutofit fontScale="90000"/>
          </a:bodyPr>
          <a:lstStyle/>
          <a:p>
            <a:pPr algn="ctr"/>
            <a:r>
              <a:rPr lang="en-US" b="1" dirty="0" smtClean="0"/>
              <a:t>PHÁP LUẬT BẢO HIỂM XÃ HỘI 2014</a:t>
            </a:r>
            <a:endParaRPr lang="en-US" dirty="0"/>
          </a:p>
        </p:txBody>
      </p:sp>
      <p:sp>
        <p:nvSpPr>
          <p:cNvPr id="5" name="Content Placeholder 4"/>
          <p:cNvSpPr>
            <a:spLocks noGrp="1"/>
          </p:cNvSpPr>
          <p:nvPr>
            <p:ph idx="1"/>
            <p:custDataLst>
              <p:tags r:id="rId3"/>
            </p:custDataLst>
          </p:nvPr>
        </p:nvSpPr>
        <p:spPr>
          <a:xfrm>
            <a:off x="762000" y="1295400"/>
            <a:ext cx="8077200" cy="5257799"/>
          </a:xfrm>
        </p:spPr>
        <p:txBody>
          <a:bodyPr>
            <a:normAutofit/>
          </a:bodyPr>
          <a:lstStyle/>
          <a:p>
            <a:pPr marL="0" indent="0" algn="just">
              <a:buNone/>
            </a:pPr>
            <a:r>
              <a:rPr lang="en-US" b="1" i="1" dirty="0" err="1"/>
              <a:t>Bảo</a:t>
            </a:r>
            <a:r>
              <a:rPr lang="en-US" b="1" i="1" dirty="0"/>
              <a:t> </a:t>
            </a:r>
            <a:r>
              <a:rPr lang="en-US" b="1" i="1" dirty="0" err="1"/>
              <a:t>hiểm</a:t>
            </a:r>
            <a:r>
              <a:rPr lang="en-US" b="1" i="1" dirty="0"/>
              <a:t> </a:t>
            </a:r>
            <a:r>
              <a:rPr lang="en-US" b="1" i="1" dirty="0" err="1"/>
              <a:t>xã</a:t>
            </a:r>
            <a:r>
              <a:rPr lang="en-US" b="1" i="1" dirty="0"/>
              <a:t> </a:t>
            </a:r>
            <a:r>
              <a:rPr lang="en-US" b="1" i="1" dirty="0" err="1"/>
              <a:t>hội</a:t>
            </a:r>
            <a:r>
              <a:rPr lang="en-US" b="1" dirty="0"/>
              <a:t> </a:t>
            </a:r>
            <a:r>
              <a:rPr lang="en-US" dirty="0" err="1"/>
              <a:t>là</a:t>
            </a:r>
            <a:r>
              <a:rPr lang="en-US" dirty="0"/>
              <a:t> </a:t>
            </a:r>
            <a:r>
              <a:rPr lang="en-US" dirty="0" err="1"/>
              <a:t>sự</a:t>
            </a:r>
            <a:r>
              <a:rPr lang="en-US" dirty="0"/>
              <a:t> </a:t>
            </a:r>
            <a:r>
              <a:rPr lang="en-US" dirty="0" err="1"/>
              <a:t>bảo</a:t>
            </a:r>
            <a:r>
              <a:rPr lang="en-US" dirty="0"/>
              <a:t> </a:t>
            </a:r>
            <a:r>
              <a:rPr lang="en-US" dirty="0" err="1"/>
              <a:t>đảm</a:t>
            </a:r>
            <a:r>
              <a:rPr lang="en-US" dirty="0"/>
              <a:t> </a:t>
            </a:r>
            <a:r>
              <a:rPr lang="en-US" dirty="0" err="1"/>
              <a:t>thay</a:t>
            </a:r>
            <a:r>
              <a:rPr lang="en-US" dirty="0"/>
              <a:t> </a:t>
            </a:r>
            <a:r>
              <a:rPr lang="en-US" dirty="0" err="1"/>
              <a:t>thế</a:t>
            </a:r>
            <a:r>
              <a:rPr lang="en-US" dirty="0"/>
              <a:t> </a:t>
            </a:r>
            <a:r>
              <a:rPr lang="en-US" dirty="0" err="1"/>
              <a:t>hoặc</a:t>
            </a:r>
            <a:r>
              <a:rPr lang="en-US" dirty="0"/>
              <a:t> </a:t>
            </a:r>
            <a:r>
              <a:rPr lang="en-US" dirty="0" err="1"/>
              <a:t>bù</a:t>
            </a:r>
            <a:r>
              <a:rPr lang="en-US" dirty="0"/>
              <a:t> </a:t>
            </a:r>
            <a:r>
              <a:rPr lang="en-US" dirty="0" err="1"/>
              <a:t>đắp</a:t>
            </a:r>
            <a:r>
              <a:rPr lang="en-US" dirty="0"/>
              <a:t> </a:t>
            </a:r>
            <a:r>
              <a:rPr lang="en-US" dirty="0" err="1"/>
              <a:t>một</a:t>
            </a:r>
            <a:r>
              <a:rPr lang="en-US" dirty="0"/>
              <a:t> </a:t>
            </a:r>
            <a:r>
              <a:rPr lang="en-US" dirty="0" err="1"/>
              <a:t>phần</a:t>
            </a:r>
            <a:r>
              <a:rPr lang="en-US" dirty="0"/>
              <a:t> </a:t>
            </a:r>
            <a:r>
              <a:rPr lang="en-US" dirty="0" err="1"/>
              <a:t>thu</a:t>
            </a:r>
            <a:r>
              <a:rPr lang="en-US" dirty="0"/>
              <a:t> </a:t>
            </a:r>
            <a:r>
              <a:rPr lang="en-US" dirty="0" err="1"/>
              <a:t>nhập</a:t>
            </a:r>
            <a:r>
              <a:rPr lang="en-US" dirty="0"/>
              <a:t> </a:t>
            </a:r>
            <a:r>
              <a:rPr lang="en-US" dirty="0" err="1"/>
              <a:t>của</a:t>
            </a:r>
            <a:r>
              <a:rPr lang="en-US" dirty="0"/>
              <a:t> </a:t>
            </a:r>
            <a:r>
              <a:rPr lang="en-US" dirty="0" err="1"/>
              <a:t>người</a:t>
            </a:r>
            <a:r>
              <a:rPr lang="en-US" dirty="0"/>
              <a:t> </a:t>
            </a:r>
            <a:r>
              <a:rPr lang="en-US" dirty="0" err="1"/>
              <a:t>lao</a:t>
            </a:r>
            <a:r>
              <a:rPr lang="en-US" dirty="0"/>
              <a:t> </a:t>
            </a:r>
            <a:r>
              <a:rPr lang="en-US" dirty="0" err="1"/>
              <a:t>động</a:t>
            </a:r>
            <a:r>
              <a:rPr lang="en-US" dirty="0"/>
              <a:t> </a:t>
            </a:r>
            <a:r>
              <a:rPr lang="en-US" dirty="0" err="1"/>
              <a:t>khi</a:t>
            </a:r>
            <a:r>
              <a:rPr lang="en-US" dirty="0"/>
              <a:t> </a:t>
            </a:r>
            <a:r>
              <a:rPr lang="en-US" dirty="0" err="1"/>
              <a:t>họ</a:t>
            </a:r>
            <a:r>
              <a:rPr lang="en-US" dirty="0"/>
              <a:t> </a:t>
            </a:r>
            <a:r>
              <a:rPr lang="en-US" dirty="0" err="1"/>
              <a:t>bị</a:t>
            </a:r>
            <a:r>
              <a:rPr lang="en-US" dirty="0"/>
              <a:t> </a:t>
            </a:r>
            <a:r>
              <a:rPr lang="en-US" dirty="0" err="1"/>
              <a:t>giảm</a:t>
            </a:r>
            <a:r>
              <a:rPr lang="en-US" dirty="0"/>
              <a:t> </a:t>
            </a:r>
            <a:r>
              <a:rPr lang="en-US" dirty="0" err="1"/>
              <a:t>hoặc</a:t>
            </a:r>
            <a:r>
              <a:rPr lang="en-US" dirty="0"/>
              <a:t> </a:t>
            </a:r>
            <a:r>
              <a:rPr lang="en-US" dirty="0" err="1"/>
              <a:t>mất</a:t>
            </a:r>
            <a:r>
              <a:rPr lang="en-US" dirty="0"/>
              <a:t> </a:t>
            </a:r>
            <a:r>
              <a:rPr lang="en-US" dirty="0" err="1"/>
              <a:t>thu</a:t>
            </a:r>
            <a:r>
              <a:rPr lang="en-US" dirty="0"/>
              <a:t> </a:t>
            </a:r>
            <a:r>
              <a:rPr lang="en-US" dirty="0" err="1"/>
              <a:t>nhập</a:t>
            </a:r>
            <a:r>
              <a:rPr lang="en-US" dirty="0"/>
              <a:t> do </a:t>
            </a:r>
            <a:r>
              <a:rPr lang="en-US" dirty="0" err="1"/>
              <a:t>ốm</a:t>
            </a:r>
            <a:r>
              <a:rPr lang="en-US" dirty="0"/>
              <a:t> </a:t>
            </a:r>
            <a:r>
              <a:rPr lang="en-US" dirty="0" err="1"/>
              <a:t>đau</a:t>
            </a:r>
            <a:r>
              <a:rPr lang="en-US" dirty="0"/>
              <a:t>, </a:t>
            </a:r>
            <a:r>
              <a:rPr lang="en-US" dirty="0" err="1"/>
              <a:t>thai</a:t>
            </a:r>
            <a:r>
              <a:rPr lang="en-US" dirty="0"/>
              <a:t> </a:t>
            </a:r>
            <a:r>
              <a:rPr lang="en-US" dirty="0" err="1"/>
              <a:t>sản</a:t>
            </a:r>
            <a:r>
              <a:rPr lang="en-US" dirty="0"/>
              <a:t>, tai </a:t>
            </a:r>
            <a:r>
              <a:rPr lang="en-US" dirty="0" err="1"/>
              <a:t>nạn</a:t>
            </a:r>
            <a:r>
              <a:rPr lang="en-US" dirty="0"/>
              <a:t> </a:t>
            </a:r>
            <a:r>
              <a:rPr lang="en-US" dirty="0" err="1"/>
              <a:t>lao</a:t>
            </a:r>
            <a:r>
              <a:rPr lang="en-US" dirty="0"/>
              <a:t> </a:t>
            </a:r>
            <a:r>
              <a:rPr lang="en-US" dirty="0" err="1"/>
              <a:t>động</a:t>
            </a:r>
            <a:r>
              <a:rPr lang="en-US" dirty="0"/>
              <a:t>, </a:t>
            </a:r>
            <a:r>
              <a:rPr lang="en-US" dirty="0" err="1"/>
              <a:t>bệnh</a:t>
            </a:r>
            <a:r>
              <a:rPr lang="en-US" dirty="0"/>
              <a:t> </a:t>
            </a:r>
            <a:r>
              <a:rPr lang="en-US" dirty="0" err="1"/>
              <a:t>nghề</a:t>
            </a:r>
            <a:r>
              <a:rPr lang="en-US" dirty="0"/>
              <a:t> </a:t>
            </a:r>
            <a:r>
              <a:rPr lang="en-US" dirty="0" err="1"/>
              <a:t>nghiệp</a:t>
            </a:r>
            <a:r>
              <a:rPr lang="en-US" dirty="0"/>
              <a:t>, </a:t>
            </a:r>
            <a:r>
              <a:rPr lang="en-US" dirty="0" err="1"/>
              <a:t>hết</a:t>
            </a:r>
            <a:r>
              <a:rPr lang="en-US" dirty="0"/>
              <a:t> </a:t>
            </a:r>
            <a:r>
              <a:rPr lang="en-US" dirty="0" err="1"/>
              <a:t>tuổi</a:t>
            </a:r>
            <a:r>
              <a:rPr lang="en-US" dirty="0"/>
              <a:t> </a:t>
            </a:r>
            <a:r>
              <a:rPr lang="en-US" dirty="0" err="1"/>
              <a:t>lao</a:t>
            </a:r>
            <a:r>
              <a:rPr lang="en-US" dirty="0"/>
              <a:t> </a:t>
            </a:r>
            <a:r>
              <a:rPr lang="en-US" dirty="0" err="1"/>
              <a:t>động</a:t>
            </a:r>
            <a:r>
              <a:rPr lang="en-US" dirty="0"/>
              <a:t> </a:t>
            </a:r>
            <a:r>
              <a:rPr lang="en-US" dirty="0" err="1"/>
              <a:t>hoặc</a:t>
            </a:r>
            <a:r>
              <a:rPr lang="en-US" dirty="0"/>
              <a:t> </a:t>
            </a:r>
            <a:r>
              <a:rPr lang="en-US" dirty="0" err="1"/>
              <a:t>chết</a:t>
            </a:r>
            <a:r>
              <a:rPr lang="en-US" dirty="0"/>
              <a:t>, </a:t>
            </a:r>
            <a:r>
              <a:rPr lang="en-US" dirty="0" err="1"/>
              <a:t>trên</a:t>
            </a:r>
            <a:r>
              <a:rPr lang="en-US" dirty="0"/>
              <a:t> </a:t>
            </a:r>
            <a:r>
              <a:rPr lang="en-US" dirty="0" err="1"/>
              <a:t>cơ</a:t>
            </a:r>
            <a:r>
              <a:rPr lang="en-US" dirty="0"/>
              <a:t> </a:t>
            </a:r>
            <a:r>
              <a:rPr lang="en-US" dirty="0" err="1"/>
              <a:t>sở</a:t>
            </a:r>
            <a:r>
              <a:rPr lang="en-US" dirty="0"/>
              <a:t> </a:t>
            </a:r>
            <a:r>
              <a:rPr lang="en-US" dirty="0" err="1"/>
              <a:t>đóng</a:t>
            </a:r>
            <a:r>
              <a:rPr lang="en-US" dirty="0"/>
              <a:t> </a:t>
            </a:r>
            <a:r>
              <a:rPr lang="en-US" dirty="0" err="1"/>
              <a:t>vào</a:t>
            </a:r>
            <a:r>
              <a:rPr lang="en-US" dirty="0"/>
              <a:t> </a:t>
            </a:r>
            <a:r>
              <a:rPr lang="en-US" dirty="0" err="1"/>
              <a:t>quỹ</a:t>
            </a:r>
            <a:r>
              <a:rPr lang="en-US" dirty="0"/>
              <a:t> </a:t>
            </a:r>
            <a:r>
              <a:rPr lang="en-US" dirty="0" err="1"/>
              <a:t>bảo</a:t>
            </a:r>
            <a:r>
              <a:rPr lang="en-US" dirty="0"/>
              <a:t> </a:t>
            </a:r>
            <a:r>
              <a:rPr lang="en-US" dirty="0" err="1"/>
              <a:t>hiểm</a:t>
            </a:r>
            <a:r>
              <a:rPr lang="en-US" dirty="0"/>
              <a:t> </a:t>
            </a:r>
            <a:r>
              <a:rPr lang="en-US" dirty="0" err="1"/>
              <a:t>xã</a:t>
            </a:r>
            <a:r>
              <a:rPr lang="en-US" dirty="0"/>
              <a:t> </a:t>
            </a:r>
            <a:r>
              <a:rPr lang="en-US" dirty="0" err="1" smtClean="0"/>
              <a:t>hội</a:t>
            </a:r>
            <a:r>
              <a:rPr lang="en-US" dirty="0" smtClean="0"/>
              <a:t>.</a:t>
            </a:r>
          </a:p>
          <a:p>
            <a:pPr marL="0" indent="0" algn="just">
              <a:buNone/>
            </a:pPr>
            <a:r>
              <a:rPr lang="af-ZA" b="1" i="1" dirty="0"/>
              <a:t>Bảo hiểm xã hội</a:t>
            </a:r>
            <a:r>
              <a:rPr lang="af-ZA" b="1" dirty="0"/>
              <a:t> </a:t>
            </a:r>
            <a:r>
              <a:rPr lang="af-ZA" b="1" i="1" dirty="0"/>
              <a:t>bắt buộc</a:t>
            </a:r>
            <a:r>
              <a:rPr lang="af-ZA" b="1" dirty="0"/>
              <a:t> </a:t>
            </a:r>
            <a:r>
              <a:rPr lang="af-ZA" dirty="0"/>
              <a:t>là loại hình bảo hiểm xã hội do Nhà nước tổ chức mà người lao động và người sử dụng lao động phải tham gia</a:t>
            </a:r>
            <a:endParaRPr lang="en-US" dirty="0"/>
          </a:p>
        </p:txBody>
      </p:sp>
    </p:spTree>
    <p:custDataLst>
      <p:tags r:id="rId1"/>
    </p:custDataLst>
    <p:extLst>
      <p:ext uri="{BB962C8B-B14F-4D97-AF65-F5344CB8AC3E}">
        <p14:creationId xmlns:p14="http://schemas.microsoft.com/office/powerpoint/2010/main" val="1376848139"/>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2869</Words>
  <Application>Microsoft Office PowerPoint</Application>
  <PresentationFormat>On-screen Show (4:3)</PresentationFormat>
  <Paragraphs>191</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Training</vt:lpstr>
      <vt:lpstr>TUYÊN TRUYỀN PHÁP LUẬT CHO CÁN BỘ CÔNG ĐOÀN TRƯỜNG LẠC HỒNG  NĂM HỌC 2018 – 2019</vt:lpstr>
      <vt:lpstr>NỘI DUNG </vt:lpstr>
      <vt:lpstr>PowerPoint Presentation</vt:lpstr>
      <vt:lpstr>PowerPoint Presentation</vt:lpstr>
      <vt:lpstr>PowerPoint Presentation</vt:lpstr>
      <vt:lpstr>PowerPoint Presentation</vt:lpstr>
      <vt:lpstr>PowerPoint Presentation</vt:lpstr>
      <vt:lpstr>PowerPoint Presentation</vt:lpstr>
      <vt:lpstr>PHÁP LUẬT BẢO HIỂM XÃ HỘI 2014</vt:lpstr>
      <vt:lpstr>PowerPoint Presentation</vt:lpstr>
      <vt:lpstr>PHÁP LUẬT BẢO HIỂM XÃ HỘI 2014</vt:lpstr>
      <vt:lpstr>PowerPoint Presentation</vt:lpstr>
      <vt:lpstr>PowerPoint Presentation</vt:lpstr>
      <vt:lpstr>PowerPoint Presentation</vt:lpstr>
      <vt:lpstr>PHÁP LUẬT PHÒNG CHỐNG THAM NHŨNG</vt:lpstr>
      <vt:lpstr>Các hành vi của Tham nhũng</vt:lpstr>
      <vt:lpstr>Nguyên nhân và tác hại của tham nhũng</vt:lpstr>
      <vt:lpstr>Tác hại của tham nhũng</vt:lpstr>
      <vt:lpstr>Ý nghĩa phòng, chống tham nhũng</vt:lpstr>
      <vt:lpstr>Trách nhiệm công dân trong PCTN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2018-09-10T08:21:01Z</dcterms:created>
  <dcterms:modified xsi:type="dcterms:W3CDTF">2018-11-28T04:33:57Z</dcterms:modified>
</cp:coreProperties>
</file>